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ewy" panose="02020500000000000000" charset="0"/>
      <p:regular r:id="rId19"/>
    </p:embeddedFont>
    <p:embeddedFont>
      <p:font typeface="Glacial Indifference" panose="02020500000000000000" charset="0"/>
      <p:regular r:id="rId20"/>
    </p:embeddedFont>
    <p:embeddedFont>
      <p:font typeface="Glacial Indifference Bold" panose="02020500000000000000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56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sv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svg"/><Relationship Id="rId4" Type="http://schemas.openxmlformats.org/officeDocument/2006/relationships/image" Target="../media/image163.svg"/><Relationship Id="rId9" Type="http://schemas.openxmlformats.org/officeDocument/2006/relationships/image" Target="../media/image168.png"/><Relationship Id="rId14" Type="http://schemas.openxmlformats.org/officeDocument/2006/relationships/image" Target="../media/image1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26" Type="http://schemas.openxmlformats.org/officeDocument/2006/relationships/image" Target="../media/image18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5.jpe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5" Type="http://schemas.openxmlformats.org/officeDocument/2006/relationships/image" Target="../media/image179.svg"/><Relationship Id="rId2" Type="http://schemas.openxmlformats.org/officeDocument/2006/relationships/video" Target="../media/media1.mp4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1" Type="http://schemas.microsoft.com/office/2007/relationships/media" Target="../media/media1.mp4"/><Relationship Id="rId6" Type="http://schemas.openxmlformats.org/officeDocument/2006/relationships/image" Target="../media/image126.svg"/><Relationship Id="rId11" Type="http://schemas.openxmlformats.org/officeDocument/2006/relationships/image" Target="../media/image133.png"/><Relationship Id="rId24" Type="http://schemas.openxmlformats.org/officeDocument/2006/relationships/image" Target="../media/image178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77.svg"/><Relationship Id="rId28" Type="http://schemas.openxmlformats.org/officeDocument/2006/relationships/image" Target="../media/image182.svg"/><Relationship Id="rId10" Type="http://schemas.openxmlformats.org/officeDocument/2006/relationships/image" Target="../media/image132.svg"/><Relationship Id="rId19" Type="http://schemas.openxmlformats.org/officeDocument/2006/relationships/image" Target="../media/image141.png"/><Relationship Id="rId4" Type="http://schemas.openxmlformats.org/officeDocument/2006/relationships/image" Target="../media/image124.jpe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Relationship Id="rId22" Type="http://schemas.openxmlformats.org/officeDocument/2006/relationships/image" Target="../media/image176.png"/><Relationship Id="rId27" Type="http://schemas.openxmlformats.org/officeDocument/2006/relationships/image" Target="../media/image1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13" Type="http://schemas.openxmlformats.org/officeDocument/2006/relationships/image" Target="../media/image183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sv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svg"/><Relationship Id="rId4" Type="http://schemas.openxmlformats.org/officeDocument/2006/relationships/image" Target="../media/image163.svg"/><Relationship Id="rId9" Type="http://schemas.openxmlformats.org/officeDocument/2006/relationships/image" Target="../media/image1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190.svg"/><Relationship Id="rId3" Type="http://schemas.openxmlformats.org/officeDocument/2006/relationships/image" Target="../media/image184.png"/><Relationship Id="rId7" Type="http://schemas.openxmlformats.org/officeDocument/2006/relationships/image" Target="../media/image90.png"/><Relationship Id="rId12" Type="http://schemas.openxmlformats.org/officeDocument/2006/relationships/image" Target="../media/image189.png"/><Relationship Id="rId17" Type="http://schemas.openxmlformats.org/officeDocument/2006/relationships/image" Target="../media/image194.svg"/><Relationship Id="rId2" Type="http://schemas.openxmlformats.org/officeDocument/2006/relationships/image" Target="../media/image41.jpeg"/><Relationship Id="rId16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88.png"/><Relationship Id="rId5" Type="http://schemas.openxmlformats.org/officeDocument/2006/relationships/image" Target="../media/image101.png"/><Relationship Id="rId15" Type="http://schemas.openxmlformats.org/officeDocument/2006/relationships/image" Target="../media/image192.svg"/><Relationship Id="rId10" Type="http://schemas.openxmlformats.org/officeDocument/2006/relationships/image" Target="../media/image187.svg"/><Relationship Id="rId4" Type="http://schemas.openxmlformats.org/officeDocument/2006/relationships/image" Target="../media/image185.sv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2.jpe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41.jpe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image" Target="../media/image58.jpe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image" Target="../media/image77.jpeg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image" Target="../media/image94.jpe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80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image" Target="../media/image111.jpeg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8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18" Type="http://schemas.openxmlformats.org/officeDocument/2006/relationships/image" Target="../media/image140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17" Type="http://schemas.openxmlformats.org/officeDocument/2006/relationships/image" Target="../media/image139.png"/><Relationship Id="rId2" Type="http://schemas.openxmlformats.org/officeDocument/2006/relationships/image" Target="../media/image124.jpeg"/><Relationship Id="rId16" Type="http://schemas.openxmlformats.org/officeDocument/2006/relationships/image" Target="../media/image138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svg"/><Relationship Id="rId19" Type="http://schemas.openxmlformats.org/officeDocument/2006/relationships/image" Target="../media/image141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3.png"/><Relationship Id="rId18" Type="http://schemas.openxmlformats.org/officeDocument/2006/relationships/image" Target="../media/image156.svg"/><Relationship Id="rId3" Type="http://schemas.openxmlformats.org/officeDocument/2006/relationships/image" Target="../media/image143.png"/><Relationship Id="rId21" Type="http://schemas.openxmlformats.org/officeDocument/2006/relationships/image" Target="../media/image159.png"/><Relationship Id="rId7" Type="http://schemas.openxmlformats.org/officeDocument/2006/relationships/image" Target="../media/image147.png"/><Relationship Id="rId12" Type="http://schemas.openxmlformats.org/officeDocument/2006/relationships/image" Target="../media/image152.svg"/><Relationship Id="rId17" Type="http://schemas.openxmlformats.org/officeDocument/2006/relationships/image" Target="../media/image155.png"/><Relationship Id="rId2" Type="http://schemas.openxmlformats.org/officeDocument/2006/relationships/image" Target="../media/image111.jpeg"/><Relationship Id="rId16" Type="http://schemas.openxmlformats.org/officeDocument/2006/relationships/image" Target="../media/image76.svg"/><Relationship Id="rId20" Type="http://schemas.openxmlformats.org/officeDocument/2006/relationships/image" Target="../media/image1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75.png"/><Relationship Id="rId23" Type="http://schemas.openxmlformats.org/officeDocument/2006/relationships/image" Target="../media/image161.png"/><Relationship Id="rId10" Type="http://schemas.openxmlformats.org/officeDocument/2006/relationships/image" Target="../media/image150.svg"/><Relationship Id="rId19" Type="http://schemas.openxmlformats.org/officeDocument/2006/relationships/image" Target="../media/image157.png"/><Relationship Id="rId4" Type="http://schemas.openxmlformats.org/officeDocument/2006/relationships/image" Target="../media/image144.svg"/><Relationship Id="rId9" Type="http://schemas.openxmlformats.org/officeDocument/2006/relationships/image" Target="../media/image149.png"/><Relationship Id="rId14" Type="http://schemas.openxmlformats.org/officeDocument/2006/relationships/image" Target="../media/image154.svg"/><Relationship Id="rId22" Type="http://schemas.openxmlformats.org/officeDocument/2006/relationships/image" Target="../media/image1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5592" y="6689430"/>
            <a:ext cx="1108800" cy="8731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923795" cy="758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20459">
            <a:off x="11620810" y="9075930"/>
            <a:ext cx="665468" cy="8305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35072">
            <a:off x="5006711" y="692869"/>
            <a:ext cx="685982" cy="85614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75474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134886" y="1344443"/>
            <a:ext cx="4018228" cy="978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67045" y="6892324"/>
            <a:ext cx="3226523" cy="309746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85489" y="2548825"/>
            <a:ext cx="12059176" cy="485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5"/>
              </a:lnSpc>
            </a:pPr>
            <a:r>
              <a:rPr lang="en-US" altLang="zh-TW" sz="9600" spc="1092" dirty="0" err="1">
                <a:solidFill>
                  <a:schemeClr val="bg1"/>
                </a:solidFill>
                <a:ea typeface="Chewy"/>
              </a:rPr>
              <a:t>桃園市</a:t>
            </a:r>
            <a:r>
              <a:rPr lang="zh-TW" altLang="en-US" sz="9600" spc="1092" dirty="0">
                <a:solidFill>
                  <a:schemeClr val="bg1"/>
                </a:solidFill>
                <a:ea typeface="Chewy"/>
              </a:rPr>
              <a:t>草漯</a:t>
            </a:r>
            <a:r>
              <a:rPr lang="en-US" altLang="zh-TW" sz="9600" spc="1092" dirty="0" err="1">
                <a:solidFill>
                  <a:schemeClr val="bg1"/>
                </a:solidFill>
                <a:ea typeface="Chewy"/>
              </a:rPr>
              <a:t>國小</a:t>
            </a:r>
            <a:endParaRPr lang="en-US" altLang="zh-TW" sz="9600" spc="1092" dirty="0">
              <a:solidFill>
                <a:schemeClr val="bg1"/>
              </a:solidFill>
              <a:ea typeface="Chewy"/>
            </a:endParaRPr>
          </a:p>
          <a:p>
            <a:pPr algn="ctr">
              <a:lnSpc>
                <a:spcPts val="12875"/>
              </a:lnSpc>
            </a:pPr>
            <a:r>
              <a:rPr lang="en-US" sz="9196" dirty="0" err="1">
                <a:solidFill>
                  <a:schemeClr val="bg1"/>
                </a:solidFill>
                <a:ea typeface="Glacial Indifference Bold"/>
              </a:rPr>
              <a:t>寒假期間</a:t>
            </a:r>
            <a:endParaRPr lang="en-US" sz="9196" dirty="0">
              <a:solidFill>
                <a:schemeClr val="bg1"/>
              </a:solidFill>
              <a:ea typeface="Glacial Indifference Bold"/>
            </a:endParaRPr>
          </a:p>
          <a:p>
            <a:pPr algn="ctr">
              <a:lnSpc>
                <a:spcPts val="12875"/>
              </a:lnSpc>
            </a:pPr>
            <a:r>
              <a:rPr lang="en-US" sz="9196" dirty="0" err="1">
                <a:solidFill>
                  <a:schemeClr val="bg1"/>
                </a:solidFill>
                <a:ea typeface="Glacial Indifference Bold"/>
              </a:rPr>
              <a:t>學生活動安全注意事項</a:t>
            </a:r>
            <a:endParaRPr lang="en-US" sz="9196" dirty="0">
              <a:solidFill>
                <a:schemeClr val="bg1"/>
              </a:solidFill>
              <a:ea typeface="Glacial Indifference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80586" y="1136084"/>
            <a:ext cx="14749272" cy="7962196"/>
            <a:chOff x="0" y="0"/>
            <a:chExt cx="3884582" cy="20970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582" cy="2097039"/>
            </a:xfrm>
            <a:custGeom>
              <a:avLst/>
              <a:gdLst/>
              <a:ahLst/>
              <a:cxnLst/>
              <a:rect l="l" t="t" r="r" b="b"/>
              <a:pathLst>
                <a:path w="3884582" h="2097039">
                  <a:moveTo>
                    <a:pt x="0" y="0"/>
                  </a:moveTo>
                  <a:lnTo>
                    <a:pt x="3884582" y="0"/>
                  </a:lnTo>
                  <a:lnTo>
                    <a:pt x="3884582" y="2097039"/>
                  </a:lnTo>
                  <a:lnTo>
                    <a:pt x="0" y="2097039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34886" y="646591"/>
            <a:ext cx="4018228" cy="978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005968" y="2999104"/>
            <a:ext cx="14029337" cy="544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35"/>
              </a:lnSpc>
            </a:pPr>
            <a:r>
              <a:rPr lang="en-US" sz="6168" spc="-123">
                <a:solidFill>
                  <a:srgbClr val="000000"/>
                </a:solidFill>
                <a:latin typeface="Glacial Indifference Bold"/>
              </a:rPr>
              <a:t>1.騎乘自行車，請配戴自行車安全帽，並</a:t>
            </a:r>
          </a:p>
          <a:p>
            <a:pPr>
              <a:lnSpc>
                <a:spcPts val="8635"/>
              </a:lnSpc>
            </a:pPr>
            <a:r>
              <a:rPr lang="en-US" sz="6168" spc="-123">
                <a:solidFill>
                  <a:srgbClr val="000000"/>
                </a:solidFill>
                <a:latin typeface="Glacial Indifference Bold"/>
              </a:rPr>
              <a:t>  遵守交通規定。</a:t>
            </a:r>
          </a:p>
          <a:p>
            <a:pPr>
              <a:lnSpc>
                <a:spcPts val="8635"/>
              </a:lnSpc>
            </a:pPr>
            <a:r>
              <a:rPr lang="en-US" sz="6168" spc="-123">
                <a:solidFill>
                  <a:srgbClr val="000000"/>
                </a:solidFill>
                <a:latin typeface="Glacial Indifference Bold"/>
              </a:rPr>
              <a:t>2.乘坐機車請正確配戴安全帽。</a:t>
            </a:r>
          </a:p>
          <a:p>
            <a:pPr>
              <a:lnSpc>
                <a:spcPts val="8635"/>
              </a:lnSpc>
            </a:pPr>
            <a:r>
              <a:rPr lang="en-US" sz="6168" spc="-123">
                <a:solidFill>
                  <a:srgbClr val="000000"/>
                </a:solidFill>
                <a:latin typeface="Glacial Indifference Bold"/>
              </a:rPr>
              <a:t>3.搭乘汽車請繫安全帶，上下車使用兩</a:t>
            </a:r>
          </a:p>
          <a:p>
            <a:pPr>
              <a:lnSpc>
                <a:spcPts val="8635"/>
              </a:lnSpc>
              <a:spcBef>
                <a:spcPct val="0"/>
              </a:spcBef>
            </a:pPr>
            <a:r>
              <a:rPr lang="en-US" sz="6168" spc="-123">
                <a:solidFill>
                  <a:srgbClr val="000000"/>
                </a:solidFill>
                <a:latin typeface="Glacial Indifference Bold"/>
              </a:rPr>
              <a:t>   段式開車門。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573034" y="-20084"/>
            <a:ext cx="2714966" cy="27251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 l="9772" t="7923" r="5838" b="7923"/>
          <a:stretch>
            <a:fillRect/>
          </a:stretch>
        </p:blipFill>
        <p:spPr>
          <a:xfrm>
            <a:off x="14978032" y="7437408"/>
            <a:ext cx="3309968" cy="284959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99504" y="1676400"/>
            <a:ext cx="9288992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交通安全注意事項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3853" y="1218701"/>
            <a:ext cx="15390589" cy="8210732"/>
            <a:chOff x="0" y="0"/>
            <a:chExt cx="4053488" cy="21624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3489" cy="2162497"/>
            </a:xfrm>
            <a:custGeom>
              <a:avLst/>
              <a:gdLst/>
              <a:ahLst/>
              <a:cxnLst/>
              <a:rect l="l" t="t" r="r" b="b"/>
              <a:pathLst>
                <a:path w="4053489" h="2162497">
                  <a:moveTo>
                    <a:pt x="0" y="0"/>
                  </a:moveTo>
                  <a:lnTo>
                    <a:pt x="4053489" y="0"/>
                  </a:lnTo>
                  <a:lnTo>
                    <a:pt x="4053489" y="2162497"/>
                  </a:lnTo>
                  <a:lnTo>
                    <a:pt x="0" y="21624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05124" y="-2057400"/>
            <a:ext cx="413028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77609" y="7894320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83480" y="9068299"/>
            <a:ext cx="358627" cy="380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3340" y="838699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42272" y="729208"/>
            <a:ext cx="4018228" cy="978987"/>
          </a:xfrm>
          <a:prstGeom prst="rect">
            <a:avLst/>
          </a:prstGeom>
        </p:spPr>
      </p:pic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1060501" y="6350274"/>
            <a:ext cx="5101800" cy="290802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884598" y="2747282"/>
            <a:ext cx="15374702" cy="754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2"/>
              </a:lnSpc>
            </a:pPr>
            <a:r>
              <a:rPr lang="en-US" sz="5638" spc="-56">
                <a:solidFill>
                  <a:srgbClr val="000000"/>
                </a:solidFill>
                <a:ea typeface="Glacial Indifference Bold"/>
              </a:rPr>
              <a:t>提醒家人：</a:t>
            </a:r>
          </a:p>
          <a:p>
            <a:pPr>
              <a:lnSpc>
                <a:spcPts val="10092"/>
              </a:lnSpc>
            </a:pPr>
            <a:r>
              <a:rPr lang="en-US" sz="5638" spc="-169">
                <a:solidFill>
                  <a:srgbClr val="000000"/>
                </a:solidFill>
                <a:latin typeface="Glacial Indifference Bold"/>
              </a:rPr>
              <a:t>1.</a:t>
            </a:r>
            <a:r>
              <a:rPr lang="en-US" sz="5638" spc="-169">
                <a:solidFill>
                  <a:srgbClr val="000000"/>
                </a:solidFill>
                <a:ea typeface="Glacial Indifference Bold"/>
              </a:rPr>
              <a:t>走路、駕駛車輛不要使用手機，危險又傷荷包。</a:t>
            </a:r>
          </a:p>
          <a:p>
            <a:pPr>
              <a:lnSpc>
                <a:spcPts val="10092"/>
              </a:lnSpc>
            </a:pPr>
            <a:r>
              <a:rPr lang="en-US" sz="5638" spc="-281">
                <a:solidFill>
                  <a:srgbClr val="000000"/>
                </a:solidFill>
                <a:latin typeface="Glacial Indifference Bold"/>
              </a:rPr>
              <a:t>2.酒後請勿駕駛汽機車，找代</a:t>
            </a:r>
          </a:p>
          <a:p>
            <a:pPr>
              <a:lnSpc>
                <a:spcPts val="10092"/>
              </a:lnSpc>
            </a:pPr>
            <a:r>
              <a:rPr lang="en-US" sz="5638" spc="-338">
                <a:solidFill>
                  <a:srgbClr val="000000"/>
                </a:solidFill>
                <a:latin typeface="Glacial Indifference Bold"/>
              </a:rPr>
              <a:t>    駕、親友接送或坐計程車，</a:t>
            </a:r>
          </a:p>
          <a:p>
            <a:pPr>
              <a:lnSpc>
                <a:spcPts val="10092"/>
              </a:lnSpc>
            </a:pPr>
            <a:r>
              <a:rPr lang="en-US" sz="5638" spc="-338">
                <a:solidFill>
                  <a:srgbClr val="000000"/>
                </a:solidFill>
                <a:latin typeface="Glacial Indifference Bold"/>
              </a:rPr>
              <a:t>    生命</a:t>
            </a:r>
            <a:r>
              <a:rPr lang="en-US" sz="5638" spc="-338">
                <a:solidFill>
                  <a:srgbClr val="000000"/>
                </a:solidFill>
                <a:ea typeface="Glacial Indifference Bold"/>
              </a:rPr>
              <a:t>財產才安全。</a:t>
            </a:r>
          </a:p>
          <a:p>
            <a:pPr>
              <a:lnSpc>
                <a:spcPts val="10092"/>
              </a:lnSpc>
            </a:pPr>
            <a:endParaRPr lang="en-US" sz="5638" spc="-338">
              <a:solidFill>
                <a:srgbClr val="000000"/>
              </a:solidFill>
              <a:ea typeface="Glacial Indifference Bol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811842" y="8229600"/>
            <a:ext cx="1048665" cy="7912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801598" y="1708194"/>
            <a:ext cx="1141155" cy="30738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3811842" y="-266237"/>
            <a:ext cx="2989756" cy="30624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528395" y="2796253"/>
            <a:ext cx="1273203" cy="123384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290931" y="1646364"/>
            <a:ext cx="9520911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交通安全注意事項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80586" y="1136084"/>
            <a:ext cx="14749272" cy="7962196"/>
            <a:chOff x="0" y="0"/>
            <a:chExt cx="3884582" cy="20970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582" cy="2097039"/>
            </a:xfrm>
            <a:custGeom>
              <a:avLst/>
              <a:gdLst/>
              <a:ahLst/>
              <a:cxnLst/>
              <a:rect l="l" t="t" r="r" b="b"/>
              <a:pathLst>
                <a:path w="3884582" h="2097039">
                  <a:moveTo>
                    <a:pt x="0" y="0"/>
                  </a:moveTo>
                  <a:lnTo>
                    <a:pt x="3884582" y="0"/>
                  </a:lnTo>
                  <a:lnTo>
                    <a:pt x="3884582" y="2097039"/>
                  </a:lnTo>
                  <a:lnTo>
                    <a:pt x="0" y="2097039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34886" y="646591"/>
            <a:ext cx="4018228" cy="978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702448" y="6313946"/>
            <a:ext cx="2804966" cy="27067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114800" y="3127462"/>
            <a:ext cx="11506199" cy="2825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87"/>
              </a:lnSpc>
            </a:pPr>
            <a:r>
              <a:rPr lang="en-US" sz="8800" spc="-123" dirty="0">
                <a:solidFill>
                  <a:srgbClr val="000000"/>
                </a:solidFill>
                <a:latin typeface="Glacial Indifference Bold"/>
              </a:rPr>
              <a:t>1. </a:t>
            </a:r>
            <a:r>
              <a:rPr lang="en-US" sz="8800" spc="-123" dirty="0" err="1">
                <a:solidFill>
                  <a:srgbClr val="000000"/>
                </a:solidFill>
                <a:latin typeface="Glacial Indifference Bold"/>
              </a:rPr>
              <a:t>寒假時間1</a:t>
            </a:r>
            <a:r>
              <a:rPr lang="en-US" sz="8800" spc="-123" dirty="0">
                <a:solidFill>
                  <a:srgbClr val="000000"/>
                </a:solidFill>
                <a:latin typeface="Glacial Indifference Bold"/>
              </a:rPr>
              <a:t>/20~2/12。</a:t>
            </a:r>
          </a:p>
          <a:p>
            <a:pPr>
              <a:lnSpc>
                <a:spcPts val="11287"/>
              </a:lnSpc>
            </a:pPr>
            <a:r>
              <a:rPr lang="en-US" altLang="zh-TW" sz="8800" spc="-123" dirty="0" err="1">
                <a:solidFill>
                  <a:srgbClr val="000000"/>
                </a:solidFill>
                <a:latin typeface="Glacial Indifference Bold"/>
              </a:rPr>
              <a:t>2</a:t>
            </a:r>
            <a:r>
              <a:rPr lang="en-US" sz="8800" spc="-123" dirty="0" err="1">
                <a:solidFill>
                  <a:srgbClr val="000000"/>
                </a:solidFill>
                <a:latin typeface="Glacial Indifference Bold"/>
              </a:rPr>
              <a:t>.開學日期</a:t>
            </a:r>
            <a:r>
              <a:rPr lang="en-US" sz="8800" spc="-123" dirty="0" err="1">
                <a:solidFill>
                  <a:srgbClr val="ED1C24"/>
                </a:solidFill>
                <a:latin typeface="Glacial Indifference Bold"/>
              </a:rPr>
              <a:t>2</a:t>
            </a:r>
            <a:r>
              <a:rPr lang="en-US" sz="8800" spc="-123" dirty="0">
                <a:solidFill>
                  <a:srgbClr val="ED1C24"/>
                </a:solidFill>
                <a:latin typeface="Glacial Indifference Bold"/>
              </a:rPr>
              <a:t>/13(一)</a:t>
            </a:r>
            <a:r>
              <a:rPr lang="en-US" sz="8800" spc="-123" dirty="0">
                <a:solidFill>
                  <a:srgbClr val="000000"/>
                </a:solidFill>
                <a:ea typeface="Glacial Indifference Bold"/>
              </a:rPr>
              <a:t>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99504" y="1676400"/>
            <a:ext cx="9288992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其他注意事項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0245" y="2112772"/>
            <a:ext cx="16449055" cy="67852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23730" y="1356452"/>
            <a:ext cx="372167" cy="414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87133" y="4728829"/>
            <a:ext cx="372167" cy="4146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807507"/>
            <a:ext cx="372167" cy="4146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t="1969" b="1969"/>
          <a:stretch>
            <a:fillRect/>
          </a:stretch>
        </p:blipFill>
        <p:spPr>
          <a:xfrm>
            <a:off x="5392100" y="0"/>
            <a:ext cx="2491295" cy="24326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49573" cy="23796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56010" y="-107117"/>
            <a:ext cx="3531990" cy="29271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380212" y="8573394"/>
            <a:ext cx="751252" cy="15062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73534" y="3135137"/>
            <a:ext cx="14748470" cy="436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1"/>
              </a:lnSpc>
            </a:pPr>
            <a:r>
              <a:rPr lang="en-US" sz="5300" spc="-106">
                <a:solidFill>
                  <a:srgbClr val="000000"/>
                </a:solidFill>
                <a:ea typeface="Glacial Indifference Bold"/>
              </a:rPr>
              <a:t>寒假期間保持正常、規律之生活作息。</a:t>
            </a:r>
          </a:p>
          <a:p>
            <a:pPr>
              <a:lnSpc>
                <a:spcPts val="8183"/>
              </a:lnSpc>
            </a:pPr>
            <a:r>
              <a:rPr lang="en-US" sz="4900" spc="-98">
                <a:solidFill>
                  <a:srgbClr val="000000"/>
                </a:solidFill>
                <a:ea typeface="Glacial Indifference Bold"/>
              </a:rPr>
              <a:t>危險的地方不去，危險的行為不做，危險的朋友不交。</a:t>
            </a:r>
          </a:p>
          <a:p>
            <a:pPr algn="ctr">
              <a:lnSpc>
                <a:spcPts val="9018"/>
              </a:lnSpc>
            </a:pPr>
            <a:r>
              <a:rPr lang="en-US" sz="5400" spc="-108">
                <a:solidFill>
                  <a:srgbClr val="000000"/>
                </a:solidFill>
                <a:ea typeface="Glacial Indifference Bold"/>
              </a:rPr>
              <a:t>多閱讀，勤運動，不要沉迷網路遊戲。</a:t>
            </a:r>
          </a:p>
          <a:p>
            <a:pPr algn="ctr">
              <a:lnSpc>
                <a:spcPts val="9018"/>
              </a:lnSpc>
            </a:pPr>
            <a:r>
              <a:rPr lang="en-US" sz="5400" spc="-108">
                <a:solidFill>
                  <a:srgbClr val="000000"/>
                </a:solidFill>
                <a:ea typeface="Glacial Indifference Bold"/>
              </a:rPr>
              <a:t>祝大家有個安全、愉快且充實的假期！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21964" y="8573394"/>
            <a:ext cx="751252" cy="15062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300" y="8573394"/>
            <a:ext cx="751252" cy="1506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3129" y="92583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91541" y="3892352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9625" y="546354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24901" y="662018"/>
            <a:ext cx="600999" cy="6326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61125" y="1319530"/>
            <a:ext cx="14453423" cy="7938770"/>
            <a:chOff x="0" y="0"/>
            <a:chExt cx="3806663" cy="20908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06663" cy="2090869"/>
            </a:xfrm>
            <a:custGeom>
              <a:avLst/>
              <a:gdLst/>
              <a:ahLst/>
              <a:cxnLst/>
              <a:rect l="l" t="t" r="r" b="b"/>
              <a:pathLst>
                <a:path w="3806663" h="2090869">
                  <a:moveTo>
                    <a:pt x="0" y="0"/>
                  </a:moveTo>
                  <a:lnTo>
                    <a:pt x="3806663" y="0"/>
                  </a:lnTo>
                  <a:lnTo>
                    <a:pt x="3806663" y="2090869"/>
                  </a:lnTo>
                  <a:lnTo>
                    <a:pt x="0" y="2090869"/>
                  </a:lnTo>
                  <a:close/>
                </a:path>
              </a:pathLst>
            </a:custGeom>
            <a:solidFill>
              <a:srgbClr val="FFCB7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34886" y="805155"/>
            <a:ext cx="4018228" cy="9789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400000">
            <a:off x="16165897" y="7910874"/>
            <a:ext cx="2402599" cy="241013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039075" y="1764429"/>
            <a:ext cx="8097523" cy="102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8">
                <a:solidFill>
                  <a:srgbClr val="000000"/>
                </a:solidFill>
                <a:ea typeface="Glacial Indifference Bold"/>
              </a:rPr>
              <a:t>新冠肺炎防疫注意事項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89533" y="2647950"/>
            <a:ext cx="13772597" cy="767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93"/>
              </a:lnSpc>
            </a:pPr>
            <a:r>
              <a:rPr lang="en-US" sz="5633" spc="-56">
                <a:solidFill>
                  <a:srgbClr val="000000"/>
                </a:solidFill>
                <a:latin typeface="Glacial Indifference Bold"/>
              </a:rPr>
              <a:t>1.出入人多的地方，</a:t>
            </a:r>
            <a:r>
              <a:rPr lang="en-US" sz="5633" spc="-56">
                <a:solidFill>
                  <a:srgbClr val="DF4242"/>
                </a:solidFill>
                <a:ea typeface="Glacial Indifference Bold"/>
              </a:rPr>
              <a:t>口罩要戴好。</a:t>
            </a:r>
          </a:p>
          <a:p>
            <a:pPr>
              <a:lnSpc>
                <a:spcPts val="12393"/>
              </a:lnSpc>
            </a:pPr>
            <a:r>
              <a:rPr lang="en-US" sz="5633" spc="-168">
                <a:solidFill>
                  <a:srgbClr val="000000"/>
                </a:solidFill>
                <a:latin typeface="Glacial Indifference Bold"/>
              </a:rPr>
              <a:t>2.</a:t>
            </a:r>
            <a:r>
              <a:rPr lang="en-US" sz="5633" spc="-168">
                <a:solidFill>
                  <a:srgbClr val="DF4242"/>
                </a:solidFill>
                <a:ea typeface="Glacial Indifference Bold"/>
              </a:rPr>
              <a:t>勤洗手</a:t>
            </a:r>
            <a:r>
              <a:rPr lang="en-US" sz="5633" spc="-168">
                <a:solidFill>
                  <a:srgbClr val="000000"/>
                </a:solidFill>
                <a:ea typeface="Glacial Indifference Bold"/>
              </a:rPr>
              <a:t>，注意手部衛生、咳嗽禮節。</a:t>
            </a:r>
          </a:p>
          <a:p>
            <a:pPr>
              <a:lnSpc>
                <a:spcPts val="12393"/>
              </a:lnSpc>
            </a:pPr>
            <a:r>
              <a:rPr lang="en-US" sz="5633" spc="-168">
                <a:solidFill>
                  <a:srgbClr val="000000"/>
                </a:solidFill>
                <a:latin typeface="Glacial Indifference Bold"/>
              </a:rPr>
              <a:t>3.如有呼吸道症狀，請在家休息或儘速就醫。</a:t>
            </a:r>
          </a:p>
          <a:p>
            <a:pPr>
              <a:lnSpc>
                <a:spcPts val="12393"/>
              </a:lnSpc>
            </a:pPr>
            <a:r>
              <a:rPr lang="en-US" sz="5633" spc="-168">
                <a:solidFill>
                  <a:srgbClr val="000000"/>
                </a:solidFill>
                <a:latin typeface="Glacial Indifference Bold"/>
              </a:rPr>
              <a:t>4.如確診，請儘速就醫並通知班級導師。</a:t>
            </a:r>
          </a:p>
          <a:p>
            <a:pPr algn="ctr">
              <a:lnSpc>
                <a:spcPts val="12393"/>
              </a:lnSpc>
            </a:pPr>
            <a:endParaRPr lang="en-US" sz="5633" spc="-168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05070" y="1223745"/>
            <a:ext cx="13729398" cy="7504270"/>
            <a:chOff x="0" y="0"/>
            <a:chExt cx="3615973" cy="1976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973" cy="1976433"/>
            </a:xfrm>
            <a:custGeom>
              <a:avLst/>
              <a:gdLst/>
              <a:ahLst/>
              <a:cxnLst/>
              <a:rect l="l" t="t" r="r" b="b"/>
              <a:pathLst>
                <a:path w="3615973" h="1976433">
                  <a:moveTo>
                    <a:pt x="0" y="0"/>
                  </a:moveTo>
                  <a:lnTo>
                    <a:pt x="3615973" y="0"/>
                  </a:lnTo>
                  <a:lnTo>
                    <a:pt x="3615973" y="1976433"/>
                  </a:lnTo>
                  <a:lnTo>
                    <a:pt x="0" y="1976433"/>
                  </a:lnTo>
                  <a:close/>
                </a:path>
              </a:pathLst>
            </a:custGeom>
            <a:solidFill>
              <a:srgbClr val="FFF9F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84278" y="7726680"/>
            <a:ext cx="34487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4468" y="8042710"/>
            <a:ext cx="2649664" cy="24311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03298">
            <a:off x="4631662" y="8916226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0080" y="5572505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95460" y="4169576"/>
            <a:ext cx="927680" cy="95024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660405" y="2867838"/>
            <a:ext cx="11749131" cy="53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1"/>
              </a:lnSpc>
            </a:pPr>
            <a:r>
              <a:rPr lang="en-US" sz="6077" dirty="0" err="1">
                <a:solidFill>
                  <a:srgbClr val="000000"/>
                </a:solidFill>
                <a:latin typeface="Glacial Indifference Bold"/>
              </a:rPr>
              <a:t>1.應注意逃生路線及逃生設備</a:t>
            </a:r>
            <a:r>
              <a:rPr lang="en-US" sz="6077" dirty="0">
                <a:solidFill>
                  <a:srgbClr val="000000"/>
                </a:solidFill>
                <a:latin typeface="Glacial Indifference Bold"/>
              </a:rPr>
              <a:t>。</a:t>
            </a:r>
          </a:p>
          <a:p>
            <a:pPr algn="just">
              <a:lnSpc>
                <a:spcPts val="10680"/>
              </a:lnSpc>
            </a:pPr>
            <a:r>
              <a:rPr lang="en-US" sz="5836" spc="-58" dirty="0" err="1">
                <a:solidFill>
                  <a:srgbClr val="000000"/>
                </a:solidFill>
                <a:latin typeface="Glacial Indifference Bold"/>
              </a:rPr>
              <a:t>2.避免出入易發生危險場所</a:t>
            </a:r>
            <a:r>
              <a:rPr lang="en-US" sz="5836" spc="-58" dirty="0">
                <a:solidFill>
                  <a:srgbClr val="000000"/>
                </a:solidFill>
                <a:latin typeface="Glacial Indifference Bold"/>
              </a:rPr>
              <a:t>。</a:t>
            </a:r>
          </a:p>
          <a:p>
            <a:pPr algn="just">
              <a:lnSpc>
                <a:spcPts val="10680"/>
              </a:lnSpc>
            </a:pPr>
            <a:r>
              <a:rPr lang="en-US" sz="5836" spc="-58" dirty="0" err="1">
                <a:solidFill>
                  <a:srgbClr val="000000"/>
                </a:solidFill>
                <a:latin typeface="Glacial Indifference Bold"/>
              </a:rPr>
              <a:t>3.不要接受陌生人給的糖果、飲料</a:t>
            </a:r>
            <a:r>
              <a:rPr lang="en-US" sz="5836" spc="-58" dirty="0">
                <a:solidFill>
                  <a:srgbClr val="000000"/>
                </a:solidFill>
                <a:latin typeface="Glacial Indifference Bold"/>
              </a:rPr>
              <a:t>，</a:t>
            </a:r>
          </a:p>
          <a:p>
            <a:pPr algn="just">
              <a:lnSpc>
                <a:spcPts val="10680"/>
              </a:lnSpc>
            </a:pPr>
            <a:r>
              <a:rPr lang="en-US" sz="5836" spc="-58" dirty="0">
                <a:solidFill>
                  <a:srgbClr val="000000"/>
                </a:solidFill>
                <a:latin typeface="Glacial Indifference Bold"/>
              </a:rPr>
              <a:t>   </a:t>
            </a:r>
            <a:r>
              <a:rPr lang="en-US" sz="5836" spc="-58" dirty="0" err="1">
                <a:solidFill>
                  <a:schemeClr val="accent3">
                    <a:lumMod val="75000"/>
                  </a:schemeClr>
                </a:solidFill>
                <a:ea typeface="Glacial Indifference Bold"/>
              </a:rPr>
              <a:t>小心毒品危害</a:t>
            </a:r>
            <a:r>
              <a:rPr lang="en-US" sz="5836" spc="-58" dirty="0">
                <a:solidFill>
                  <a:srgbClr val="000000"/>
                </a:solidFill>
                <a:ea typeface="Glacial Indifference Bold"/>
              </a:rPr>
              <a:t>。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61119" y="1223745"/>
            <a:ext cx="316418" cy="34207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813970" y="1676174"/>
            <a:ext cx="8660061" cy="104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8"/>
              </a:lnSpc>
            </a:pPr>
            <a:r>
              <a:rPr lang="en-US" sz="6091">
                <a:solidFill>
                  <a:srgbClr val="000000"/>
                </a:solidFill>
                <a:ea typeface="Glacial Indifference Bold"/>
              </a:rPr>
              <a:t>室內活動應注意事項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15059" y="8916226"/>
            <a:ext cx="316418" cy="3420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87364" y="710635"/>
            <a:ext cx="4018228" cy="9789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36363" y="1028700"/>
            <a:ext cx="14263551" cy="7953375"/>
            <a:chOff x="0" y="0"/>
            <a:chExt cx="3756656" cy="2094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6656" cy="2094716"/>
            </a:xfrm>
            <a:custGeom>
              <a:avLst/>
              <a:gdLst/>
              <a:ahLst/>
              <a:cxnLst/>
              <a:rect l="l" t="t" r="r" b="b"/>
              <a:pathLst>
                <a:path w="3756656" h="2094716">
                  <a:moveTo>
                    <a:pt x="0" y="0"/>
                  </a:moveTo>
                  <a:lnTo>
                    <a:pt x="3756656" y="0"/>
                  </a:lnTo>
                  <a:lnTo>
                    <a:pt x="3756656" y="2094716"/>
                  </a:lnTo>
                  <a:lnTo>
                    <a:pt x="0" y="2094716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7480" y="691071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4975">
            <a:off x="12844462" y="8906658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85625" y="1527175"/>
            <a:ext cx="9621705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ea typeface="Glacial Indifference Bold"/>
              </a:rPr>
              <a:t>戶外活動應注意事項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96320" y="2551001"/>
            <a:ext cx="12753315" cy="71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6"/>
              </a:lnSpc>
            </a:pPr>
            <a:r>
              <a:rPr lang="en-US" sz="5992">
                <a:solidFill>
                  <a:srgbClr val="000000"/>
                </a:solidFill>
                <a:latin typeface="Glacial Indifference Bold"/>
              </a:rPr>
              <a:t>1.不要逞強。</a:t>
            </a:r>
          </a:p>
          <a:p>
            <a:pPr>
              <a:lnSpc>
                <a:spcPts val="11446"/>
              </a:lnSpc>
            </a:pPr>
            <a:r>
              <a:rPr lang="en-US" sz="5992" spc="-59">
                <a:solidFill>
                  <a:srgbClr val="000000"/>
                </a:solidFill>
                <a:latin typeface="Glacial Indifference Bold"/>
              </a:rPr>
              <a:t>2.不要去危險水域。</a:t>
            </a:r>
          </a:p>
          <a:p>
            <a:pPr>
              <a:lnSpc>
                <a:spcPts val="11446"/>
              </a:lnSpc>
            </a:pPr>
            <a:r>
              <a:rPr lang="en-US" sz="5992" spc="-59">
                <a:solidFill>
                  <a:srgbClr val="000000"/>
                </a:solidFill>
                <a:latin typeface="Glacial Indifference Bold"/>
              </a:rPr>
              <a:t>3.行前準備要充分，身體狀況要留意。</a:t>
            </a:r>
          </a:p>
          <a:p>
            <a:pPr>
              <a:lnSpc>
                <a:spcPts val="11446"/>
              </a:lnSpc>
            </a:pPr>
            <a:r>
              <a:rPr lang="en-US" sz="5992" spc="-59">
                <a:solidFill>
                  <a:srgbClr val="000000"/>
                </a:solidFill>
                <a:latin typeface="Glacial Indifference Bold"/>
              </a:rPr>
              <a:t>4.天候不佳，不要從事戶外活動。</a:t>
            </a:r>
          </a:p>
          <a:p>
            <a:pPr>
              <a:lnSpc>
                <a:spcPts val="11446"/>
              </a:lnSpc>
            </a:pPr>
            <a:endParaRPr lang="en-US" sz="5992" spc="-59">
              <a:solidFill>
                <a:srgbClr val="000000"/>
              </a:solidFill>
              <a:latin typeface="Glacial Indifference Bol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87364" y="539207"/>
            <a:ext cx="4018228" cy="9789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80243" y="6319653"/>
            <a:ext cx="3679057" cy="29386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5818" y="1028700"/>
            <a:ext cx="15368360" cy="8022265"/>
            <a:chOff x="0" y="0"/>
            <a:chExt cx="4047634" cy="21128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7634" cy="2112860"/>
            </a:xfrm>
            <a:custGeom>
              <a:avLst/>
              <a:gdLst/>
              <a:ahLst/>
              <a:cxnLst/>
              <a:rect l="l" t="t" r="r" b="b"/>
              <a:pathLst>
                <a:path w="4047634" h="2112860">
                  <a:moveTo>
                    <a:pt x="0" y="0"/>
                  </a:moveTo>
                  <a:lnTo>
                    <a:pt x="4047634" y="0"/>
                  </a:lnTo>
                  <a:lnTo>
                    <a:pt x="4047634" y="2112860"/>
                  </a:lnTo>
                  <a:lnTo>
                    <a:pt x="0" y="21128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2606" y="539207"/>
            <a:ext cx="4018228" cy="9789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00" y="6554215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55972" y="2417988"/>
            <a:ext cx="14811649" cy="631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4"/>
              </a:lnSpc>
            </a:pPr>
            <a:r>
              <a:rPr lang="en-US" sz="5481">
                <a:solidFill>
                  <a:srgbClr val="000000"/>
                </a:solidFill>
                <a:latin typeface="Glacial Indifference Bold"/>
              </a:rPr>
              <a:t>1.不要幫陌生人帶路，也不要上陌生人的車。</a:t>
            </a:r>
          </a:p>
          <a:p>
            <a:pPr>
              <a:lnSpc>
                <a:spcPts val="10194"/>
              </a:lnSpc>
            </a:pPr>
            <a:r>
              <a:rPr lang="en-US" sz="5481">
                <a:solidFill>
                  <a:srgbClr val="000000"/>
                </a:solidFill>
                <a:latin typeface="Glacial Indifference Bold"/>
              </a:rPr>
              <a:t>2.</a:t>
            </a:r>
            <a:r>
              <a:rPr lang="en-US" sz="5481">
                <a:solidFill>
                  <a:srgbClr val="000000"/>
                </a:solidFill>
                <a:ea typeface="Glacial Indifference Bold"/>
              </a:rPr>
              <a:t>遇到危險大聲呼救，往人多的地方跑。</a:t>
            </a:r>
          </a:p>
          <a:p>
            <a:pPr>
              <a:lnSpc>
                <a:spcPts val="10194"/>
              </a:lnSpc>
            </a:pPr>
            <a:r>
              <a:rPr lang="en-US" sz="5481" spc="-164">
                <a:solidFill>
                  <a:srgbClr val="000000"/>
                </a:solidFill>
                <a:latin typeface="Glacial Indifference Bold"/>
              </a:rPr>
              <a:t>3.出門要結伴，主動告知家人跟誰去、去哪裡、何</a:t>
            </a:r>
          </a:p>
          <a:p>
            <a:pPr>
              <a:lnSpc>
                <a:spcPts val="10194"/>
              </a:lnSpc>
            </a:pPr>
            <a:r>
              <a:rPr lang="en-US" sz="5481" spc="-164">
                <a:solidFill>
                  <a:srgbClr val="000000"/>
                </a:solidFill>
                <a:latin typeface="Glacial Indifference Bold"/>
              </a:rPr>
              <a:t>    時回家。無法準時回家要主動打電話跟家人報平</a:t>
            </a:r>
          </a:p>
          <a:p>
            <a:pPr>
              <a:lnSpc>
                <a:spcPts val="10194"/>
              </a:lnSpc>
            </a:pPr>
            <a:r>
              <a:rPr lang="en-US" sz="5481" spc="-164">
                <a:solidFill>
                  <a:srgbClr val="000000"/>
                </a:solidFill>
                <a:latin typeface="Glacial Indifference Bold"/>
              </a:rPr>
              <a:t>    安。未經家長同意，不可隨意至他人家中遊玩。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6146" y="1502343"/>
            <a:ext cx="737605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ea typeface="Glacial Indifference Bold"/>
              </a:rPr>
              <a:t>自我保護要注意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841028" y="821365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87364" y="9050965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208076" y="821365"/>
            <a:ext cx="372167" cy="4146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05105" y="1264226"/>
            <a:ext cx="14782275" cy="7576577"/>
            <a:chOff x="0" y="0"/>
            <a:chExt cx="3893274" cy="1995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3274" cy="1995477"/>
            </a:xfrm>
            <a:custGeom>
              <a:avLst/>
              <a:gdLst/>
              <a:ahLst/>
              <a:cxnLst/>
              <a:rect l="l" t="t" r="r" b="b"/>
              <a:pathLst>
                <a:path w="3893274" h="1995477">
                  <a:moveTo>
                    <a:pt x="0" y="0"/>
                  </a:moveTo>
                  <a:lnTo>
                    <a:pt x="3893274" y="0"/>
                  </a:lnTo>
                  <a:lnTo>
                    <a:pt x="3893274" y="1995477"/>
                  </a:lnTo>
                  <a:lnTo>
                    <a:pt x="0" y="1995477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79154" y="3294238"/>
            <a:ext cx="14529692" cy="4669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6"/>
              </a:lnSpc>
            </a:pPr>
            <a:r>
              <a:rPr lang="en-US" sz="4288" spc="68">
                <a:solidFill>
                  <a:srgbClr val="000000"/>
                </a:solidFill>
                <a:ea typeface="Glacial Indifference Bold"/>
              </a:rPr>
              <a:t>依據爆竹煙火管理條例規定：</a:t>
            </a:r>
          </a:p>
          <a:p>
            <a:pPr>
              <a:lnSpc>
                <a:spcPts val="9476"/>
              </a:lnSpc>
            </a:pPr>
            <a:r>
              <a:rPr lang="en-US" sz="4288" spc="68">
                <a:solidFill>
                  <a:srgbClr val="000000"/>
                </a:solidFill>
                <a:latin typeface="Glacial Indifference Bold"/>
              </a:rPr>
              <a:t>1.兒童</a:t>
            </a:r>
            <a:r>
              <a:rPr lang="en-US" sz="4288" spc="68">
                <a:solidFill>
                  <a:srgbClr val="DF4242"/>
                </a:solidFill>
                <a:ea typeface="Glacial Indifference Bold"/>
              </a:rPr>
              <a:t>不得購買及施放</a:t>
            </a:r>
            <a:r>
              <a:rPr lang="en-US" sz="4288" spc="68">
                <a:solidFill>
                  <a:srgbClr val="000000"/>
                </a:solidFill>
                <a:ea typeface="Glacial Indifference Bold"/>
              </a:rPr>
              <a:t>升空類、飛行類、摔炮類煙火爆竹。</a:t>
            </a:r>
          </a:p>
          <a:p>
            <a:pPr>
              <a:lnSpc>
                <a:spcPts val="9476"/>
              </a:lnSpc>
            </a:pPr>
            <a:r>
              <a:rPr lang="en-US" sz="4288" spc="68">
                <a:solidFill>
                  <a:srgbClr val="000000"/>
                </a:solidFill>
                <a:latin typeface="Glacial Indifference Bold"/>
              </a:rPr>
              <a:t>2.兒童施放一般煙火爆竹</a:t>
            </a:r>
            <a:r>
              <a:rPr lang="en-US" sz="4288" spc="68">
                <a:solidFill>
                  <a:srgbClr val="DF4242"/>
                </a:solidFill>
                <a:ea typeface="Glacial Indifference Bold"/>
              </a:rPr>
              <a:t>需有父母、監護人或照顧者陪同</a:t>
            </a:r>
            <a:r>
              <a:rPr lang="en-US" sz="4288" spc="68">
                <a:solidFill>
                  <a:srgbClr val="000000"/>
                </a:solidFill>
                <a:ea typeface="Glacial Indifference Bold"/>
              </a:rPr>
              <a:t>。</a:t>
            </a:r>
          </a:p>
          <a:p>
            <a:pPr>
              <a:lnSpc>
                <a:spcPts val="9476"/>
              </a:lnSpc>
            </a:pPr>
            <a:r>
              <a:rPr lang="en-US" sz="4288" spc="68">
                <a:solidFill>
                  <a:srgbClr val="000000"/>
                </a:solidFill>
                <a:latin typeface="Glacial Indifference Bold"/>
              </a:rPr>
              <a:t>3.應選擇空曠之地點施放，避開加油站、易燃物儲存設施。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20113" y="1946204"/>
            <a:ext cx="8552259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施放煙火及爆竹規定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651585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87364" y="842102"/>
            <a:ext cx="4018228" cy="9789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97330" y="1216717"/>
            <a:ext cx="15142874" cy="8041583"/>
            <a:chOff x="0" y="0"/>
            <a:chExt cx="3988247" cy="2117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88246" cy="2117948"/>
            </a:xfrm>
            <a:custGeom>
              <a:avLst/>
              <a:gdLst/>
              <a:ahLst/>
              <a:cxnLst/>
              <a:rect l="l" t="t" r="r" b="b"/>
              <a:pathLst>
                <a:path w="3988246" h="2117948">
                  <a:moveTo>
                    <a:pt x="0" y="0"/>
                  </a:moveTo>
                  <a:lnTo>
                    <a:pt x="3988246" y="0"/>
                  </a:lnTo>
                  <a:lnTo>
                    <a:pt x="3988246" y="2117948"/>
                  </a:lnTo>
                  <a:lnTo>
                    <a:pt x="0" y="2117948"/>
                  </a:lnTo>
                  <a:close/>
                </a:path>
              </a:pathLst>
            </a:custGeom>
            <a:solidFill>
              <a:srgbClr val="B4CC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87364" y="727224"/>
            <a:ext cx="4018228" cy="978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421507" y="-1485900"/>
            <a:ext cx="5675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56512">
            <a:off x="-2418693" y="8129136"/>
            <a:ext cx="567558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60096" y="9070283"/>
            <a:ext cx="376034" cy="376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5058" y="840683"/>
            <a:ext cx="376034" cy="376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0070" y="6356236"/>
            <a:ext cx="937260" cy="93726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24936" y="2613752"/>
            <a:ext cx="15015267" cy="619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13"/>
              </a:lnSpc>
            </a:pPr>
            <a:r>
              <a:rPr lang="en-US" sz="5538">
                <a:solidFill>
                  <a:srgbClr val="000000"/>
                </a:solidFill>
                <a:latin typeface="Glacial Indifference Bold"/>
              </a:rPr>
              <a:t>1.長時間不使用的電器應關閉電源或拔除插頭。</a:t>
            </a:r>
          </a:p>
          <a:p>
            <a:pPr algn="just">
              <a:lnSpc>
                <a:spcPts val="9913"/>
              </a:lnSpc>
            </a:pPr>
            <a:r>
              <a:rPr lang="en-US" sz="5538">
                <a:solidFill>
                  <a:srgbClr val="000000"/>
                </a:solidFill>
                <a:latin typeface="Glacial Indifference Bold"/>
              </a:rPr>
              <a:t>2.同一延長線上應避免插太多電器。</a:t>
            </a:r>
          </a:p>
          <a:p>
            <a:pPr algn="just">
              <a:lnSpc>
                <a:spcPts val="9913"/>
              </a:lnSpc>
            </a:pPr>
            <a:r>
              <a:rPr lang="en-US" sz="5538">
                <a:solidFill>
                  <a:srgbClr val="000000"/>
                </a:solidFill>
                <a:latin typeface="Glacial Indifference Bold"/>
              </a:rPr>
              <a:t>3.避免一氧化碳中毒，使用瓦斯熱水器及瓦斯 </a:t>
            </a:r>
          </a:p>
          <a:p>
            <a:pPr algn="just">
              <a:lnSpc>
                <a:spcPts val="9913"/>
              </a:lnSpc>
            </a:pPr>
            <a:r>
              <a:rPr lang="en-US" sz="5538">
                <a:solidFill>
                  <a:srgbClr val="000000"/>
                </a:solidFill>
                <a:latin typeface="Glacial Indifference Bold"/>
              </a:rPr>
              <a:t>   爐，要注意室內空氣流通，千萬不可將門窗</a:t>
            </a:r>
          </a:p>
          <a:p>
            <a:pPr algn="just">
              <a:lnSpc>
                <a:spcPts val="9913"/>
              </a:lnSpc>
            </a:pPr>
            <a:r>
              <a:rPr lang="en-US" sz="5538">
                <a:solidFill>
                  <a:srgbClr val="000000"/>
                </a:solidFill>
                <a:latin typeface="Glacial Indifference Bold"/>
              </a:rPr>
              <a:t>   緊閉。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94529" y="1651726"/>
            <a:ext cx="10293801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居家安全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640204" y="3087519"/>
            <a:ext cx="937260" cy="93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49744" flipV="1">
            <a:off x="14622464" y="8511485"/>
            <a:ext cx="4340279" cy="10337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49744" flipV="1">
            <a:off x="14774864" y="8663885"/>
            <a:ext cx="4340279" cy="1033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3853" y="1218701"/>
            <a:ext cx="15390589" cy="8210732"/>
            <a:chOff x="0" y="0"/>
            <a:chExt cx="4053488" cy="21624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3489" cy="2162497"/>
            </a:xfrm>
            <a:custGeom>
              <a:avLst/>
              <a:gdLst/>
              <a:ahLst/>
              <a:cxnLst/>
              <a:rect l="l" t="t" r="r" b="b"/>
              <a:pathLst>
                <a:path w="4053489" h="2162497">
                  <a:moveTo>
                    <a:pt x="0" y="0"/>
                  </a:moveTo>
                  <a:lnTo>
                    <a:pt x="4053489" y="0"/>
                  </a:lnTo>
                  <a:lnTo>
                    <a:pt x="4053489" y="2162497"/>
                  </a:lnTo>
                  <a:lnTo>
                    <a:pt x="0" y="21624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877609" y="0"/>
            <a:ext cx="2379688" cy="3578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05124" y="-2057400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77609" y="7894320"/>
            <a:ext cx="413028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83480" y="9068299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3340" y="838699"/>
            <a:ext cx="358627" cy="38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60798" y="2472191"/>
            <a:ext cx="15182855" cy="648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1.熟悉路權、遵守法規。</a:t>
            </a:r>
          </a:p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2.我看得見您，您看得見我，交通才安全。</a:t>
            </a:r>
          </a:p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3.謹守安全空間-不作沒有絕對安全把握的交通行為。</a:t>
            </a:r>
          </a:p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4.利他用路觀-不作妨礙他人安全與方便的交通行為。</a:t>
            </a:r>
          </a:p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5.防衛兼顧的安全用路行為-不作事故的製造者，也不</a:t>
            </a:r>
          </a:p>
          <a:p>
            <a:pPr>
              <a:lnSpc>
                <a:spcPts val="8660"/>
              </a:lnSpc>
            </a:pPr>
            <a:r>
              <a:rPr lang="en-US" sz="4838">
                <a:solidFill>
                  <a:srgbClr val="000000"/>
                </a:solidFill>
                <a:latin typeface="Glacial Indifference Bold"/>
              </a:rPr>
              <a:t>   </a:t>
            </a:r>
            <a:r>
              <a:rPr lang="en-US" sz="4838">
                <a:solidFill>
                  <a:srgbClr val="000000"/>
                </a:solidFill>
                <a:ea typeface="Glacial Indifference Bold"/>
              </a:rPr>
              <a:t>成為無辜的事故受害者。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90931" y="1665414"/>
            <a:ext cx="952091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Glacial Indifference Bold"/>
              </a:rPr>
              <a:t>請確實遵守交通安全五大守則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42272" y="729208"/>
            <a:ext cx="4018228" cy="9789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65860" y="8034658"/>
            <a:ext cx="3679057" cy="29386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31312" y="1136717"/>
            <a:ext cx="15324586" cy="8121583"/>
            <a:chOff x="0" y="0"/>
            <a:chExt cx="4036105" cy="21390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36105" cy="2139018"/>
            </a:xfrm>
            <a:custGeom>
              <a:avLst/>
              <a:gdLst/>
              <a:ahLst/>
              <a:cxnLst/>
              <a:rect l="l" t="t" r="r" b="b"/>
              <a:pathLst>
                <a:path w="4036105" h="2139018">
                  <a:moveTo>
                    <a:pt x="0" y="0"/>
                  </a:moveTo>
                  <a:lnTo>
                    <a:pt x="4036105" y="0"/>
                  </a:lnTo>
                  <a:lnTo>
                    <a:pt x="4036105" y="2139018"/>
                  </a:lnTo>
                  <a:lnTo>
                    <a:pt x="0" y="2139018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-1207787" y="-982400"/>
            <a:ext cx="4184598" cy="36301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65356" y="8982551"/>
            <a:ext cx="765824" cy="7629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49409" y="647224"/>
            <a:ext cx="765824" cy="762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6563" y="6538786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747504">
            <a:off x="16847163" y="3104938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134886" y="647224"/>
            <a:ext cx="4018228" cy="978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89298" y="209261"/>
            <a:ext cx="850170" cy="28338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593258" y="647224"/>
            <a:ext cx="3546209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59912" y="2928859"/>
            <a:ext cx="13215041" cy="723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0"/>
              </a:lnSpc>
            </a:pPr>
            <a:r>
              <a:rPr lang="en-US" sz="5843">
                <a:solidFill>
                  <a:srgbClr val="000000"/>
                </a:solidFill>
                <a:latin typeface="Glacial Indifference"/>
              </a:rPr>
              <a:t> 1.過馬路應利用行人穿越道，遵守交通</a:t>
            </a:r>
          </a:p>
          <a:p>
            <a:pPr>
              <a:lnSpc>
                <a:spcPts val="8180"/>
              </a:lnSpc>
            </a:pPr>
            <a:r>
              <a:rPr lang="en-US" sz="5843">
                <a:solidFill>
                  <a:srgbClr val="000000"/>
                </a:solidFill>
                <a:latin typeface="Glacial Indifference"/>
              </a:rPr>
              <a:t>   號誌， 綠燈通行，注意左右來車。</a:t>
            </a:r>
          </a:p>
          <a:p>
            <a:pPr>
              <a:lnSpc>
                <a:spcPts val="8180"/>
              </a:lnSpc>
            </a:pPr>
            <a:r>
              <a:rPr lang="en-US" sz="5843" spc="-116">
                <a:solidFill>
                  <a:srgbClr val="000000"/>
                </a:solidFill>
                <a:latin typeface="Glacial Indifference"/>
              </a:rPr>
              <a:t>2.走路要專心，行走靠兩邊，小心車輛轉</a:t>
            </a:r>
          </a:p>
          <a:p>
            <a:pPr>
              <a:lnSpc>
                <a:spcPts val="8180"/>
              </a:lnSpc>
            </a:pPr>
            <a:r>
              <a:rPr lang="en-US" sz="5843" spc="-116">
                <a:solidFill>
                  <a:srgbClr val="000000"/>
                </a:solidFill>
                <a:latin typeface="Glacial Indifference"/>
              </a:rPr>
              <a:t>   彎內輪差。</a:t>
            </a:r>
          </a:p>
          <a:p>
            <a:pPr>
              <a:lnSpc>
                <a:spcPts val="8180"/>
              </a:lnSpc>
            </a:pPr>
            <a:r>
              <a:rPr lang="en-US" sz="5843">
                <a:solidFill>
                  <a:srgbClr val="000000"/>
                </a:solidFill>
                <a:latin typeface="Glacial Indifference"/>
              </a:rPr>
              <a:t>3.早晚出門或天色昏暗，應穿著亮色或反 </a:t>
            </a:r>
          </a:p>
          <a:p>
            <a:pPr>
              <a:lnSpc>
                <a:spcPts val="8180"/>
              </a:lnSpc>
            </a:pPr>
            <a:r>
              <a:rPr lang="en-US" sz="5843">
                <a:solidFill>
                  <a:srgbClr val="000000"/>
                </a:solidFill>
                <a:latin typeface="Glacial Indifference"/>
              </a:rPr>
              <a:t>   光衣物。</a:t>
            </a:r>
          </a:p>
          <a:p>
            <a:pPr algn="ctr">
              <a:lnSpc>
                <a:spcPts val="8180"/>
              </a:lnSpc>
              <a:spcBef>
                <a:spcPct val="0"/>
              </a:spcBef>
            </a:pPr>
            <a:endParaRPr lang="en-US" sz="5843">
              <a:solidFill>
                <a:srgbClr val="000000"/>
              </a:solidFill>
              <a:latin typeface="Glacial Indifference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33430" y="7306628"/>
            <a:ext cx="2380953" cy="24388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5725078" y="6538786"/>
            <a:ext cx="1989304" cy="346719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135179" y="1753706"/>
            <a:ext cx="8017642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ea typeface="Glacial Indifference Bold"/>
              </a:rPr>
              <a:t>交通安全注意事項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302</Words>
  <Application>Microsoft Office PowerPoint</Application>
  <PresentationFormat>自訂</PresentationFormat>
  <Paragraphs>68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新細明體</vt:lpstr>
      <vt:lpstr>Chewy</vt:lpstr>
      <vt:lpstr>Glacial Indifference</vt:lpstr>
      <vt:lpstr>Calibri</vt:lpstr>
      <vt:lpstr>Arial</vt:lpstr>
      <vt:lpstr>Glacial Indifference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桃園市廣興國小 的複本</dc:title>
  <cp:lastModifiedBy>user</cp:lastModifiedBy>
  <cp:revision>3</cp:revision>
  <dcterms:created xsi:type="dcterms:W3CDTF">2006-08-16T00:00:00Z</dcterms:created>
  <dcterms:modified xsi:type="dcterms:W3CDTF">2023-01-12T01:32:04Z</dcterms:modified>
  <dc:identifier>DAFXaEjb58o</dc:identifier>
</cp:coreProperties>
</file>