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notesMasterIdLst>
    <p:notesMasterId r:id="rId15"/>
  </p:notesMasterIdLst>
  <p:handoutMasterIdLst>
    <p:handoutMasterId r:id="rId16"/>
  </p:handoutMasterIdLst>
  <p:sldIdLst>
    <p:sldId id="494" r:id="rId2"/>
    <p:sldId id="475" r:id="rId3"/>
    <p:sldId id="476" r:id="rId4"/>
    <p:sldId id="477" r:id="rId5"/>
    <p:sldId id="478" r:id="rId6"/>
    <p:sldId id="485" r:id="rId7"/>
    <p:sldId id="479" r:id="rId8"/>
    <p:sldId id="496" r:id="rId9"/>
    <p:sldId id="481" r:id="rId10"/>
    <p:sldId id="486" r:id="rId11"/>
    <p:sldId id="482" r:id="rId12"/>
    <p:sldId id="488" r:id="rId13"/>
    <p:sldId id="483" r:id="rId14"/>
  </p:sldIdLst>
  <p:sldSz cx="9144000" cy="6858000" type="overhead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615" autoAdjust="0"/>
    <p:restoredTop sz="86465" autoAdjust="0"/>
  </p:normalViewPr>
  <p:slideViewPr>
    <p:cSldViewPr>
      <p:cViewPr varScale="1">
        <p:scale>
          <a:sx n="110" d="100"/>
          <a:sy n="110" d="100"/>
        </p:scale>
        <p:origin x="12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1157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7" d="100"/>
        <a:sy n="67" d="100"/>
      </p:scale>
      <p:origin x="0" y="19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7973E366-D3DE-48CD-96DA-42B7EEBE9D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804A977-FF09-4379-86B2-6BC810E06A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7A3BD402-71BD-4376-BA3C-A43780BD77D8}" type="datetimeFigureOut">
              <a:rPr lang="zh-TW" altLang="en-US"/>
              <a:pPr>
                <a:defRPr/>
              </a:pPr>
              <a:t>2024/1/9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98B49D6-DBA4-4F50-9056-7626554DD2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679F01E-CAFC-4E21-8161-DB1C64C93E7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A9DF46D-01A0-45DC-B651-86BA1326402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6BB9ACB1-0935-4F18-83FF-E9E106F3B9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2E1AB33-8DD0-4D87-A2E5-237E4739ADC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28C5588-F388-4893-A8C1-8523173B7A28}" type="datetimeFigureOut">
              <a:rPr lang="zh-TW" altLang="en-US"/>
              <a:pPr>
                <a:defRPr/>
              </a:pPr>
              <a:t>2024/1/9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BF955B40-D6A8-4414-B091-2F34F8D5446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539A5C4D-8F34-459C-8577-DAC41D72A0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2F3BAC8-C4B5-4ADA-BCA7-C8708617EC3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F63E3F0-B1FD-4AE9-86D4-1D8ABC4258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7A8BE3-74D6-4B3D-8901-F5BA7665017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4" name="日期版面配置區 29">
            <a:extLst>
              <a:ext uri="{FF2B5EF4-FFF2-40B4-BE49-F238E27FC236}">
                <a16:creationId xmlns:a16="http://schemas.microsoft.com/office/drawing/2014/main" id="{F6AB5554-6D44-4160-BF66-8941547FF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85298-F8F3-4420-AF6D-1D6845BD07C4}" type="datetimeFigureOut">
              <a:rPr lang="en-US" altLang="zh-TW"/>
              <a:pPr>
                <a:defRPr/>
              </a:pPr>
              <a:t>1/9/2024</a:t>
            </a:fld>
            <a:endParaRPr lang="en-US" altLang="zh-TW"/>
          </a:p>
        </p:txBody>
      </p:sp>
      <p:sp>
        <p:nvSpPr>
          <p:cNvPr id="5" name="頁尾版面配置區 18">
            <a:extLst>
              <a:ext uri="{FF2B5EF4-FFF2-40B4-BE49-F238E27FC236}">
                <a16:creationId xmlns:a16="http://schemas.microsoft.com/office/drawing/2014/main" id="{A366F16B-68BF-4FE6-81A6-66BB147E6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6">
            <a:extLst>
              <a:ext uri="{FF2B5EF4-FFF2-40B4-BE49-F238E27FC236}">
                <a16:creationId xmlns:a16="http://schemas.microsoft.com/office/drawing/2014/main" id="{17B79F80-0C19-4AAA-8EA1-210917574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B65FF377-6340-4644-B1D9-707FF7C736D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0510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9">
            <a:extLst>
              <a:ext uri="{FF2B5EF4-FFF2-40B4-BE49-F238E27FC236}">
                <a16:creationId xmlns:a16="http://schemas.microsoft.com/office/drawing/2014/main" id="{CC296390-D57C-400A-8F18-C77AC9775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C5C8F-5971-4F75-B64B-510D195089BD}" type="datetimeFigureOut">
              <a:rPr lang="en-US" altLang="zh-TW"/>
              <a:pPr>
                <a:defRPr/>
              </a:pPr>
              <a:t>1/9/2024</a:t>
            </a:fld>
            <a:endParaRPr lang="en-US" altLang="zh-TW"/>
          </a:p>
        </p:txBody>
      </p:sp>
      <p:sp>
        <p:nvSpPr>
          <p:cNvPr id="5" name="頁尾版面配置區 21">
            <a:extLst>
              <a:ext uri="{FF2B5EF4-FFF2-40B4-BE49-F238E27FC236}">
                <a16:creationId xmlns:a16="http://schemas.microsoft.com/office/drawing/2014/main" id="{670CCCDD-CA04-4D2B-8F88-69FACE1A5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>
            <a:extLst>
              <a:ext uri="{FF2B5EF4-FFF2-40B4-BE49-F238E27FC236}">
                <a16:creationId xmlns:a16="http://schemas.microsoft.com/office/drawing/2014/main" id="{84F86F4D-7C3C-4BC1-BF4A-F88E0F5EB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5ACBC-73B8-4972-9351-525C90FDA59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552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9">
            <a:extLst>
              <a:ext uri="{FF2B5EF4-FFF2-40B4-BE49-F238E27FC236}">
                <a16:creationId xmlns:a16="http://schemas.microsoft.com/office/drawing/2014/main" id="{1DB989AC-66DA-4A0C-98CA-2076F1377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E789D-346D-498B-B241-0D2EF4C310DF}" type="datetimeFigureOut">
              <a:rPr lang="en-US" altLang="zh-TW"/>
              <a:pPr>
                <a:defRPr/>
              </a:pPr>
              <a:t>1/9/2024</a:t>
            </a:fld>
            <a:endParaRPr lang="en-US" altLang="zh-TW"/>
          </a:p>
        </p:txBody>
      </p:sp>
      <p:sp>
        <p:nvSpPr>
          <p:cNvPr id="5" name="頁尾版面配置區 21">
            <a:extLst>
              <a:ext uri="{FF2B5EF4-FFF2-40B4-BE49-F238E27FC236}">
                <a16:creationId xmlns:a16="http://schemas.microsoft.com/office/drawing/2014/main" id="{6D6BE714-FFE3-4150-8D29-99B03A4BE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>
            <a:extLst>
              <a:ext uri="{FF2B5EF4-FFF2-40B4-BE49-F238E27FC236}">
                <a16:creationId xmlns:a16="http://schemas.microsoft.com/office/drawing/2014/main" id="{DE6E2662-1F80-4E44-B648-4D607CF73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CDB62-E359-4609-81CC-4E13CDA8A3E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500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9">
            <a:extLst>
              <a:ext uri="{FF2B5EF4-FFF2-40B4-BE49-F238E27FC236}">
                <a16:creationId xmlns:a16="http://schemas.microsoft.com/office/drawing/2014/main" id="{A86B0199-4C58-41C7-8957-68A41CF43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5A350-DD8E-4374-87AA-5E47A1A634B5}" type="datetimeFigureOut">
              <a:rPr lang="en-US" altLang="zh-TW"/>
              <a:pPr>
                <a:defRPr/>
              </a:pPr>
              <a:t>1/9/2024</a:t>
            </a:fld>
            <a:endParaRPr lang="en-US" altLang="zh-TW"/>
          </a:p>
        </p:txBody>
      </p:sp>
      <p:sp>
        <p:nvSpPr>
          <p:cNvPr id="5" name="頁尾版面配置區 21">
            <a:extLst>
              <a:ext uri="{FF2B5EF4-FFF2-40B4-BE49-F238E27FC236}">
                <a16:creationId xmlns:a16="http://schemas.microsoft.com/office/drawing/2014/main" id="{CAF9A3A4-9B55-433D-A2A7-6F48440B3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>
            <a:extLst>
              <a:ext uri="{FF2B5EF4-FFF2-40B4-BE49-F238E27FC236}">
                <a16:creationId xmlns:a16="http://schemas.microsoft.com/office/drawing/2014/main" id="{75E1D187-6604-402A-A5EA-9E232488F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D43F7-6E56-4FF0-A679-FE75B769694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904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4D384D5-A2B7-4C8E-A98C-775D2E961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47104-52F6-4BC2-86BE-EAE0A60B25BD}" type="datetimeFigureOut">
              <a:rPr lang="en-US" altLang="zh-TW"/>
              <a:pPr>
                <a:defRPr/>
              </a:pPr>
              <a:t>1/9/2024</a:t>
            </a:fld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DC14FA1-1BDC-4A2F-9D39-6D230A978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2EC46B9-F86F-49A9-A2A2-CCBEB590C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087792F8-FF05-46BA-ADB3-EB396FD4F44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91663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9">
            <a:extLst>
              <a:ext uri="{FF2B5EF4-FFF2-40B4-BE49-F238E27FC236}">
                <a16:creationId xmlns:a16="http://schemas.microsoft.com/office/drawing/2014/main" id="{9A0E45CF-1894-44FC-BBF8-6A8620326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D9107-3F22-4B19-9745-1349B4800871}" type="datetimeFigureOut">
              <a:rPr lang="en-US" altLang="zh-TW"/>
              <a:pPr>
                <a:defRPr/>
              </a:pPr>
              <a:t>1/9/2024</a:t>
            </a:fld>
            <a:endParaRPr lang="en-US" altLang="zh-TW"/>
          </a:p>
        </p:txBody>
      </p:sp>
      <p:sp>
        <p:nvSpPr>
          <p:cNvPr id="6" name="頁尾版面配置區 21">
            <a:extLst>
              <a:ext uri="{FF2B5EF4-FFF2-40B4-BE49-F238E27FC236}">
                <a16:creationId xmlns:a16="http://schemas.microsoft.com/office/drawing/2014/main" id="{122348DB-9232-447A-9479-E89D27DB2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17">
            <a:extLst>
              <a:ext uri="{FF2B5EF4-FFF2-40B4-BE49-F238E27FC236}">
                <a16:creationId xmlns:a16="http://schemas.microsoft.com/office/drawing/2014/main" id="{26979F1E-6C70-49EF-93B0-4676557E8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1CCA9-6948-4B7F-9BE0-9C793123C52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237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9">
            <a:extLst>
              <a:ext uri="{FF2B5EF4-FFF2-40B4-BE49-F238E27FC236}">
                <a16:creationId xmlns:a16="http://schemas.microsoft.com/office/drawing/2014/main" id="{DAA54184-4ACF-4AC9-833C-801CD82D3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DEFE6-C7F7-4510-BC64-0B597D3AAF70}" type="datetimeFigureOut">
              <a:rPr lang="en-US" altLang="zh-TW"/>
              <a:pPr>
                <a:defRPr/>
              </a:pPr>
              <a:t>1/9/2024</a:t>
            </a:fld>
            <a:endParaRPr lang="en-US" altLang="zh-TW"/>
          </a:p>
        </p:txBody>
      </p:sp>
      <p:sp>
        <p:nvSpPr>
          <p:cNvPr id="8" name="頁尾版面配置區 21">
            <a:extLst>
              <a:ext uri="{FF2B5EF4-FFF2-40B4-BE49-F238E27FC236}">
                <a16:creationId xmlns:a16="http://schemas.microsoft.com/office/drawing/2014/main" id="{EB1B91FA-2503-4491-8D67-E9E3DB30B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7">
            <a:extLst>
              <a:ext uri="{FF2B5EF4-FFF2-40B4-BE49-F238E27FC236}">
                <a16:creationId xmlns:a16="http://schemas.microsoft.com/office/drawing/2014/main" id="{79BECC86-7E67-4A1F-B954-1A7149C39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007BC-BBAE-4DAA-B89A-C0F0A93A198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2071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9">
            <a:extLst>
              <a:ext uri="{FF2B5EF4-FFF2-40B4-BE49-F238E27FC236}">
                <a16:creationId xmlns:a16="http://schemas.microsoft.com/office/drawing/2014/main" id="{123DE497-13C0-4657-863D-C82867268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7C094-4165-4975-A820-BD3F4E5E8B2B}" type="datetimeFigureOut">
              <a:rPr lang="en-US" altLang="zh-TW"/>
              <a:pPr>
                <a:defRPr/>
              </a:pPr>
              <a:t>1/9/2024</a:t>
            </a:fld>
            <a:endParaRPr lang="en-US" altLang="zh-TW"/>
          </a:p>
        </p:txBody>
      </p:sp>
      <p:sp>
        <p:nvSpPr>
          <p:cNvPr id="4" name="頁尾版面配置區 21">
            <a:extLst>
              <a:ext uri="{FF2B5EF4-FFF2-40B4-BE49-F238E27FC236}">
                <a16:creationId xmlns:a16="http://schemas.microsoft.com/office/drawing/2014/main" id="{4BB01C18-E748-446B-8032-4AFF46265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17">
            <a:extLst>
              <a:ext uri="{FF2B5EF4-FFF2-40B4-BE49-F238E27FC236}">
                <a16:creationId xmlns:a16="http://schemas.microsoft.com/office/drawing/2014/main" id="{00663FB7-FE6A-49E7-ADD4-FD9964F33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0EB30-D232-48F4-9D25-ACE7E83684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362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320BF72-C86D-4307-BF0B-9B8C6328F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98EE0-54AB-45FE-A9A9-EC897270CEA7}" type="datetimeFigureOut">
              <a:rPr lang="zh-TW" altLang="en-US"/>
              <a:pPr>
                <a:defRPr/>
              </a:pPr>
              <a:t>2024/1/9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78D77E0-F00E-4343-AEEC-64093423C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8F4F362-989E-4FDE-A9E9-9A65C2E26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E70EB-825E-4D88-A86A-125F8A46476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0805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9">
            <a:extLst>
              <a:ext uri="{FF2B5EF4-FFF2-40B4-BE49-F238E27FC236}">
                <a16:creationId xmlns:a16="http://schemas.microsoft.com/office/drawing/2014/main" id="{E77BFD34-C409-4BFC-AE7E-7EEE20542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A273-78EE-4E87-9F52-2835CAAEC36C}" type="datetimeFigureOut">
              <a:rPr lang="en-US" altLang="zh-TW"/>
              <a:pPr>
                <a:defRPr/>
              </a:pPr>
              <a:t>1/9/2024</a:t>
            </a:fld>
            <a:endParaRPr lang="en-US" altLang="zh-TW"/>
          </a:p>
        </p:txBody>
      </p:sp>
      <p:sp>
        <p:nvSpPr>
          <p:cNvPr id="6" name="頁尾版面配置區 21">
            <a:extLst>
              <a:ext uri="{FF2B5EF4-FFF2-40B4-BE49-F238E27FC236}">
                <a16:creationId xmlns:a16="http://schemas.microsoft.com/office/drawing/2014/main" id="{BFE05946-8F94-4403-8DE3-E64B0976B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17">
            <a:extLst>
              <a:ext uri="{FF2B5EF4-FFF2-40B4-BE49-F238E27FC236}">
                <a16:creationId xmlns:a16="http://schemas.microsoft.com/office/drawing/2014/main" id="{4BA384B7-CEF5-4103-850E-DC908C2F1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1BF6B-D20A-4F6F-AD3E-29E64A25C37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370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並圓角化單一角落矩形 13">
            <a:extLst>
              <a:ext uri="{FF2B5EF4-FFF2-40B4-BE49-F238E27FC236}">
                <a16:creationId xmlns:a16="http://schemas.microsoft.com/office/drawing/2014/main" id="{FA3E2903-F781-4136-94E2-A942D893A587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/>
          </a:p>
        </p:txBody>
      </p:sp>
      <p:sp>
        <p:nvSpPr>
          <p:cNvPr id="6" name="直角三角形 5">
            <a:extLst>
              <a:ext uri="{FF2B5EF4-FFF2-40B4-BE49-F238E27FC236}">
                <a16:creationId xmlns:a16="http://schemas.microsoft.com/office/drawing/2014/main" id="{19FE8D30-C5E7-40B5-88F4-793B2119D4C3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/>
          </a:p>
        </p:txBody>
      </p:sp>
      <p:sp>
        <p:nvSpPr>
          <p:cNvPr id="7" name="手繪多邊形 15">
            <a:extLst>
              <a:ext uri="{FF2B5EF4-FFF2-40B4-BE49-F238E27FC236}">
                <a16:creationId xmlns:a16="http://schemas.microsoft.com/office/drawing/2014/main" id="{FA9CA6E0-DF06-4939-956C-7CD31FA4C5BA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手繪多邊形 16">
            <a:extLst>
              <a:ext uri="{FF2B5EF4-FFF2-40B4-BE49-F238E27FC236}">
                <a16:creationId xmlns:a16="http://schemas.microsoft.com/office/drawing/2014/main" id="{06CA4D82-C648-47A7-8562-50141B676DC2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9" name="日期版面配置區 4">
            <a:extLst>
              <a:ext uri="{FF2B5EF4-FFF2-40B4-BE49-F238E27FC236}">
                <a16:creationId xmlns:a16="http://schemas.microsoft.com/office/drawing/2014/main" id="{8ACFA8E2-7036-4F33-B351-52A02CA0E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211F0-AEB8-4982-B08F-246A5FF2A4F7}" type="datetimeFigureOut">
              <a:rPr lang="en-US" altLang="zh-TW"/>
              <a:pPr>
                <a:defRPr/>
              </a:pPr>
              <a:t>1/9/2024</a:t>
            </a:fld>
            <a:endParaRPr lang="en-US" altLang="zh-TW"/>
          </a:p>
        </p:txBody>
      </p:sp>
      <p:sp>
        <p:nvSpPr>
          <p:cNvPr id="10" name="頁尾版面配置區 5">
            <a:extLst>
              <a:ext uri="{FF2B5EF4-FFF2-40B4-BE49-F238E27FC236}">
                <a16:creationId xmlns:a16="http://schemas.microsoft.com/office/drawing/2014/main" id="{D62A3748-B2E7-40FB-858C-005788C7A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6">
            <a:extLst>
              <a:ext uri="{FF2B5EF4-FFF2-40B4-BE49-F238E27FC236}">
                <a16:creationId xmlns:a16="http://schemas.microsoft.com/office/drawing/2014/main" id="{BF37ACBE-B497-4AE2-925B-2FAB752C5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F9FD5FA4-CFD5-495E-8323-65F574A0094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0114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>
            <a:extLst>
              <a:ext uri="{FF2B5EF4-FFF2-40B4-BE49-F238E27FC236}">
                <a16:creationId xmlns:a16="http://schemas.microsoft.com/office/drawing/2014/main" id="{F2A493D0-309B-4C07-9492-2A542D94EA92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手繪多邊形 7">
            <a:extLst>
              <a:ext uri="{FF2B5EF4-FFF2-40B4-BE49-F238E27FC236}">
                <a16:creationId xmlns:a16="http://schemas.microsoft.com/office/drawing/2014/main" id="{7D0A266B-F5D8-42BF-A56A-FF0455267FE0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8" name="標題版面配置區 8">
            <a:extLst>
              <a:ext uri="{FF2B5EF4-FFF2-40B4-BE49-F238E27FC236}">
                <a16:creationId xmlns:a16="http://schemas.microsoft.com/office/drawing/2014/main" id="{14811FA7-7A21-44A4-BD00-3F14BF1A4C1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9" name="文字版面配置區 29">
            <a:extLst>
              <a:ext uri="{FF2B5EF4-FFF2-40B4-BE49-F238E27FC236}">
                <a16:creationId xmlns:a16="http://schemas.microsoft.com/office/drawing/2014/main" id="{B6D8A970-A12A-438A-A0F9-4E1D6D3B041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" name="日期版面配置區 9">
            <a:extLst>
              <a:ext uri="{FF2B5EF4-FFF2-40B4-BE49-F238E27FC236}">
                <a16:creationId xmlns:a16="http://schemas.microsoft.com/office/drawing/2014/main" id="{F05107BD-B906-4C78-A052-687E8D9A7A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593A403D-9CAA-4349-864F-194EB18B326A}" type="datetimeFigureOut">
              <a:rPr lang="en-US" altLang="zh-TW"/>
              <a:pPr>
                <a:defRPr/>
              </a:pPr>
              <a:t>1/9/2024</a:t>
            </a:fld>
            <a:endParaRPr lang="en-US" altLang="zh-TW"/>
          </a:p>
        </p:txBody>
      </p:sp>
      <p:sp>
        <p:nvSpPr>
          <p:cNvPr id="22" name="頁尾版面配置區 21">
            <a:extLst>
              <a:ext uri="{FF2B5EF4-FFF2-40B4-BE49-F238E27FC236}">
                <a16:creationId xmlns:a16="http://schemas.microsoft.com/office/drawing/2014/main" id="{4A9E80AD-6650-4BAA-B971-B1D8967512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投影片編號版面配置區 17">
            <a:extLst>
              <a:ext uri="{FF2B5EF4-FFF2-40B4-BE49-F238E27FC236}">
                <a16:creationId xmlns:a16="http://schemas.microsoft.com/office/drawing/2014/main" id="{E31D7E6F-F0FE-421B-B109-3BEF90CFAA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045C75"/>
                </a:solidFill>
              </a:defRPr>
            </a:lvl1pPr>
          </a:lstStyle>
          <a:p>
            <a:fld id="{6E6E59DF-67DC-4B7E-B20A-D6257AED1699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1033" name="群組 1">
            <a:extLst>
              <a:ext uri="{FF2B5EF4-FFF2-40B4-BE49-F238E27FC236}">
                <a16:creationId xmlns:a16="http://schemas.microsoft.com/office/drawing/2014/main" id="{19932ED9-BCD0-4CED-AE56-0A66C3601B39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手繪多邊形 11">
              <a:extLst>
                <a:ext uri="{FF2B5EF4-FFF2-40B4-BE49-F238E27FC236}">
                  <a16:creationId xmlns:a16="http://schemas.microsoft.com/office/drawing/2014/main" id="{37580988-3F35-4ABB-B307-D3AF2D052250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latin typeface="Arial" charset="0"/>
              </a:endParaRPr>
            </a:p>
          </p:txBody>
        </p:sp>
        <p:sp>
          <p:nvSpPr>
            <p:cNvPr id="13" name="手繪多邊形 12">
              <a:extLst>
                <a:ext uri="{FF2B5EF4-FFF2-40B4-BE49-F238E27FC236}">
                  <a16:creationId xmlns:a16="http://schemas.microsoft.com/office/drawing/2014/main" id="{92701652-ECCC-4EA7-9793-17D8681B14AC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7" r:id="rId1"/>
    <p:sldLayoutId id="2147484310" r:id="rId2"/>
    <p:sldLayoutId id="2147484318" r:id="rId3"/>
    <p:sldLayoutId id="2147484311" r:id="rId4"/>
    <p:sldLayoutId id="2147484312" r:id="rId5"/>
    <p:sldLayoutId id="2147484313" r:id="rId6"/>
    <p:sldLayoutId id="2147484319" r:id="rId7"/>
    <p:sldLayoutId id="2147484314" r:id="rId8"/>
    <p:sldLayoutId id="2147484320" r:id="rId9"/>
    <p:sldLayoutId id="2147484315" r:id="rId10"/>
    <p:sldLayoutId id="21474843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3">
            <a:extLst>
              <a:ext uri="{FF2B5EF4-FFF2-40B4-BE49-F238E27FC236}">
                <a16:creationId xmlns:a16="http://schemas.microsoft.com/office/drawing/2014/main" id="{F1A43583-2B47-42A9-87D5-B5C076325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637A2787-625A-4AEA-ADFD-B963378C216E}" type="slidenum">
              <a:rPr kumimoji="0" lang="zh-TW" altLang="en-US">
                <a:solidFill>
                  <a:srgbClr val="045C75"/>
                </a:solidFill>
              </a:rPr>
              <a:pPr/>
              <a:t>1</a:t>
            </a:fld>
            <a:endParaRPr kumimoji="0" lang="zh-TW" altLang="en-US">
              <a:solidFill>
                <a:srgbClr val="045C75"/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53C535F-F66F-43B3-831E-C9BC8C4EEFA9}"/>
              </a:ext>
            </a:extLst>
          </p:cNvPr>
          <p:cNvSpPr/>
          <p:nvPr/>
        </p:nvSpPr>
        <p:spPr>
          <a:xfrm>
            <a:off x="395536" y="1412776"/>
            <a:ext cx="8291264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TW" sz="9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sz="9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年寒假學生</a:t>
            </a:r>
            <a:endParaRPr lang="en-US" altLang="zh-TW" sz="90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7030A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defRPr/>
            </a:pPr>
            <a:r>
              <a:rPr lang="zh-TW" altLang="en-US" sz="9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安全注意事項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編號版面配置區 3">
            <a:extLst>
              <a:ext uri="{FF2B5EF4-FFF2-40B4-BE49-F238E27FC236}">
                <a16:creationId xmlns:a16="http://schemas.microsoft.com/office/drawing/2014/main" id="{D3B5E7F2-470F-4873-A9AC-9D5896056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3E5E2B0-9164-4F69-8FA5-CFF3D3B13FF3}" type="slidenum">
              <a:rPr kumimoji="0" lang="zh-TW" altLang="en-US">
                <a:solidFill>
                  <a:srgbClr val="045C75"/>
                </a:solidFill>
              </a:rPr>
              <a:pPr/>
              <a:t>10</a:t>
            </a:fld>
            <a:endParaRPr kumimoji="0" lang="zh-TW" altLang="en-US">
              <a:solidFill>
                <a:srgbClr val="045C75"/>
              </a:solidFill>
            </a:endParaRPr>
          </a:p>
        </p:txBody>
      </p:sp>
      <p:sp>
        <p:nvSpPr>
          <p:cNvPr id="21507" name="Rectangle 9">
            <a:extLst>
              <a:ext uri="{FF2B5EF4-FFF2-40B4-BE49-F238E27FC236}">
                <a16:creationId xmlns:a16="http://schemas.microsoft.com/office/drawing/2014/main" id="{0CE2DEA2-EED7-4176-8312-31C0C8C20032}"/>
              </a:ext>
            </a:extLst>
          </p:cNvPr>
          <p:cNvSpPr>
            <a:spLocks/>
          </p:cNvSpPr>
          <p:nvPr/>
        </p:nvSpPr>
        <p:spPr bwMode="auto">
          <a:xfrm>
            <a:off x="427694" y="1609725"/>
            <a:ext cx="8616950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五、</a:t>
            </a:r>
            <a:r>
              <a:rPr kumimoji="0"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新興毒品</a:t>
            </a:r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常以零食、咖啡包或電子菸形態包裝，吸引學生嘗試。千萬不可因他人引誘慫恿，而好奇去嘗試毒品或電子煙，以免觸法，造成自我及家人終身的遺憾。</a:t>
            </a:r>
          </a:p>
          <a:p>
            <a:endParaRPr kumimoji="0" lang="zh-TW" altLang="en-US" sz="5000" dirty="0">
              <a:solidFill>
                <a:srgbClr val="3333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編號版面配置區 3">
            <a:extLst>
              <a:ext uri="{FF2B5EF4-FFF2-40B4-BE49-F238E27FC236}">
                <a16:creationId xmlns:a16="http://schemas.microsoft.com/office/drawing/2014/main" id="{1E5EAEBD-D106-4A9F-86F5-8140A87DD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0AA17CE-FA0B-4A64-A81E-BC182F7D2B8D}" type="slidenum">
              <a:rPr kumimoji="0" lang="zh-TW" altLang="en-US">
                <a:solidFill>
                  <a:srgbClr val="045C75"/>
                </a:solidFill>
              </a:rPr>
              <a:pPr/>
              <a:t>11</a:t>
            </a:fld>
            <a:endParaRPr kumimoji="0" lang="zh-TW" altLang="en-US">
              <a:solidFill>
                <a:srgbClr val="045C75"/>
              </a:solidFill>
            </a:endParaRPr>
          </a:p>
        </p:txBody>
      </p:sp>
      <p:sp>
        <p:nvSpPr>
          <p:cNvPr id="22531" name="Rectangle 9">
            <a:extLst>
              <a:ext uri="{FF2B5EF4-FFF2-40B4-BE49-F238E27FC236}">
                <a16:creationId xmlns:a16="http://schemas.microsoft.com/office/drawing/2014/main" id="{27411D07-7B1C-402E-B0A1-5B6F19703EBF}"/>
              </a:ext>
            </a:extLst>
          </p:cNvPr>
          <p:cNvSpPr>
            <a:spLocks/>
          </p:cNvSpPr>
          <p:nvPr/>
        </p:nvSpPr>
        <p:spPr bwMode="auto">
          <a:xfrm>
            <a:off x="457200" y="476672"/>
            <a:ext cx="8507412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六、出門應主動向家長報告去哪裡、做什麼、同行者有誰、幾時返家；若答應父母返家的時間已到但來不及回到家，應主動打電話跟父母</a:t>
            </a:r>
            <a:r>
              <a:rPr kumimoji="0"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報備平安</a:t>
            </a:r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。未經家長同意，不隨意</a:t>
            </a:r>
            <a:endParaRPr kumimoji="0" lang="en-US" altLang="zh-TW" sz="5000" dirty="0">
              <a:solidFill>
                <a:srgbClr val="3333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帶他人至家中遊玩。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編號版面配置區 3">
            <a:extLst>
              <a:ext uri="{FF2B5EF4-FFF2-40B4-BE49-F238E27FC236}">
                <a16:creationId xmlns:a16="http://schemas.microsoft.com/office/drawing/2014/main" id="{48EA9420-0C10-4F13-A7F2-AAD4A7732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4AE5470-1DA2-46FE-9705-BE52BF5BB665}" type="slidenum">
              <a:rPr kumimoji="0" lang="zh-TW" altLang="en-US">
                <a:solidFill>
                  <a:srgbClr val="045C75"/>
                </a:solidFill>
              </a:rPr>
              <a:pPr/>
              <a:t>12</a:t>
            </a:fld>
            <a:endParaRPr kumimoji="0" lang="zh-TW" altLang="en-US">
              <a:solidFill>
                <a:srgbClr val="045C75"/>
              </a:solidFill>
            </a:endParaRPr>
          </a:p>
        </p:txBody>
      </p:sp>
      <p:sp>
        <p:nvSpPr>
          <p:cNvPr id="24579" name="Rectangle 9">
            <a:extLst>
              <a:ext uri="{FF2B5EF4-FFF2-40B4-BE49-F238E27FC236}">
                <a16:creationId xmlns:a16="http://schemas.microsoft.com/office/drawing/2014/main" id="{C92F524E-A517-4A97-B60A-69AC344AE210}"/>
              </a:ext>
            </a:extLst>
          </p:cNvPr>
          <p:cNvSpPr>
            <a:spLocks/>
          </p:cNvSpPr>
          <p:nvPr/>
        </p:nvSpPr>
        <p:spPr bwMode="auto">
          <a:xfrm>
            <a:off x="611188" y="1123950"/>
            <a:ext cx="7931150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七、重要時程提醒：</a:t>
            </a:r>
            <a:endParaRPr kumimoji="0" lang="en-US" altLang="zh-TW" sz="5000" dirty="0">
              <a:solidFill>
                <a:srgbClr val="3333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kumimoji="0" lang="en-US" altLang="zh-TW" sz="5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kumimoji="0" lang="zh-TW" altLang="en-US" sz="5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kumimoji="0" lang="en-US" altLang="zh-TW" sz="5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kumimoji="0" lang="zh-TW" altLang="en-US" sz="5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日星期五開學</a:t>
            </a:r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，正式上課。</a:t>
            </a:r>
            <a:endParaRPr kumimoji="0" lang="en-US" altLang="zh-TW" sz="5000" dirty="0">
              <a:solidFill>
                <a:srgbClr val="3333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kumimoji="0" lang="zh-TW" altLang="en-US" sz="5000" dirty="0">
              <a:solidFill>
                <a:srgbClr val="3333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kumimoji="0"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＃若有異動，以教育部公告為準，請注意本校首頁公告。</a:t>
            </a:r>
          </a:p>
          <a:p>
            <a:endParaRPr kumimoji="0" lang="zh-TW" altLang="en-US" sz="5000" dirty="0">
              <a:solidFill>
                <a:srgbClr val="3333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編號版面配置區 3">
            <a:extLst>
              <a:ext uri="{FF2B5EF4-FFF2-40B4-BE49-F238E27FC236}">
                <a16:creationId xmlns:a16="http://schemas.microsoft.com/office/drawing/2014/main" id="{6EF4C232-63CB-4333-9AF2-E44B5E093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7FC3B0E-FE79-45B6-A454-3B5F45AB79EA}" type="slidenum">
              <a:rPr kumimoji="0" lang="zh-TW" altLang="en-US">
                <a:solidFill>
                  <a:srgbClr val="045C75"/>
                </a:solidFill>
              </a:rPr>
              <a:pPr/>
              <a:t>13</a:t>
            </a:fld>
            <a:endParaRPr kumimoji="0" lang="zh-TW" altLang="en-US">
              <a:solidFill>
                <a:srgbClr val="045C75"/>
              </a:solidFill>
            </a:endParaRPr>
          </a:p>
        </p:txBody>
      </p:sp>
      <p:sp>
        <p:nvSpPr>
          <p:cNvPr id="25603" name="Rectangle 9">
            <a:extLst>
              <a:ext uri="{FF2B5EF4-FFF2-40B4-BE49-F238E27FC236}">
                <a16:creationId xmlns:a16="http://schemas.microsoft.com/office/drawing/2014/main" id="{D6605098-5968-4D15-A3A5-C5474706E306}"/>
              </a:ext>
            </a:extLst>
          </p:cNvPr>
          <p:cNvSpPr>
            <a:spLocks/>
          </p:cNvSpPr>
          <p:nvPr/>
        </p:nvSpPr>
        <p:spPr bwMode="auto">
          <a:xfrm>
            <a:off x="611560" y="872331"/>
            <a:ext cx="8136259" cy="511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寒假期間應保持正常及規律之生活作息。</a:t>
            </a:r>
            <a:r>
              <a:rPr kumimoji="0"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危險的地方不去</a:t>
            </a:r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0"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危險的行為不做</a:t>
            </a:r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0"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危險的朋友不交</a:t>
            </a:r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。多閱讀，勤運動。祝各位同學寒假假期愉快！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3">
            <a:extLst>
              <a:ext uri="{FF2B5EF4-FFF2-40B4-BE49-F238E27FC236}">
                <a16:creationId xmlns:a16="http://schemas.microsoft.com/office/drawing/2014/main" id="{C73D10D6-93D6-4729-ADF7-A4A783BEF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CC6D42F-D46C-4C34-9920-AC5C79D34109}" type="slidenum">
              <a:rPr kumimoji="0" lang="zh-TW" altLang="en-US">
                <a:solidFill>
                  <a:srgbClr val="045C75"/>
                </a:solidFill>
              </a:rPr>
              <a:pPr/>
              <a:t>2</a:t>
            </a:fld>
            <a:endParaRPr kumimoji="0" lang="zh-TW" altLang="en-US">
              <a:solidFill>
                <a:srgbClr val="045C75"/>
              </a:solidFill>
            </a:endParaRPr>
          </a:p>
        </p:txBody>
      </p:sp>
      <p:sp>
        <p:nvSpPr>
          <p:cNvPr id="13315" name="Rectangle 9">
            <a:extLst>
              <a:ext uri="{FF2B5EF4-FFF2-40B4-BE49-F238E27FC236}">
                <a16:creationId xmlns:a16="http://schemas.microsoft.com/office/drawing/2014/main" id="{76EA5AC8-B21B-4F08-BB87-AAA46BC5AFF9}"/>
              </a:ext>
            </a:extLst>
          </p:cNvPr>
          <p:cNvSpPr>
            <a:spLocks/>
          </p:cNvSpPr>
          <p:nvPr/>
        </p:nvSpPr>
        <p:spPr bwMode="auto">
          <a:xfrm>
            <a:off x="179388" y="1052736"/>
            <a:ext cx="8761412" cy="506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一、室內活動應熟悉逃生路線及逃生設備。從事戶外活動，應注意天候變化及地形環境，做好行前裝備檢查，考量自身體能狀況能否負荷，不可至危險水域或無救生人員的地方進行活動。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編號版面配置區 3">
            <a:extLst>
              <a:ext uri="{FF2B5EF4-FFF2-40B4-BE49-F238E27FC236}">
                <a16:creationId xmlns:a16="http://schemas.microsoft.com/office/drawing/2014/main" id="{B06AFD7E-CD67-4B30-AE09-BB76C47FF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B66F619D-77E8-4F55-B0F8-9F86F1ED8C41}" type="slidenum">
              <a:rPr kumimoji="0" lang="zh-TW" altLang="en-US">
                <a:solidFill>
                  <a:srgbClr val="045C75"/>
                </a:solidFill>
              </a:rPr>
              <a:pPr/>
              <a:t>3</a:t>
            </a:fld>
            <a:endParaRPr kumimoji="0" lang="zh-TW" altLang="en-US">
              <a:solidFill>
                <a:srgbClr val="045C75"/>
              </a:solidFill>
            </a:endParaRPr>
          </a:p>
        </p:txBody>
      </p:sp>
      <p:sp>
        <p:nvSpPr>
          <p:cNvPr id="14339" name="Rectangle 9">
            <a:extLst>
              <a:ext uri="{FF2B5EF4-FFF2-40B4-BE49-F238E27FC236}">
                <a16:creationId xmlns:a16="http://schemas.microsoft.com/office/drawing/2014/main" id="{9DCE2F3C-B80D-4119-A203-768F15A25DD2}"/>
              </a:ext>
            </a:extLst>
          </p:cNvPr>
          <p:cNvSpPr>
            <a:spLocks/>
          </p:cNvSpPr>
          <p:nvPr/>
        </p:nvSpPr>
        <p:spPr bwMode="auto">
          <a:xfrm>
            <a:off x="539750" y="481013"/>
            <a:ext cx="793115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zh-TW" altLang="en-US" sz="500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二、過年期間避免施放煙火，以免引發</a:t>
            </a:r>
            <a:r>
              <a:rPr kumimoji="0" lang="zh-TW" altLang="en-US" sz="5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火災</a:t>
            </a:r>
            <a:r>
              <a:rPr kumimoji="0" lang="zh-TW" altLang="en-US" sz="500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；家中非使用中電器，應關閉電源或拔掉插頭，避免在延長線上插上太多電器。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投影片編號版面配置區 3">
            <a:extLst>
              <a:ext uri="{FF2B5EF4-FFF2-40B4-BE49-F238E27FC236}">
                <a16:creationId xmlns:a16="http://schemas.microsoft.com/office/drawing/2014/main" id="{A37737C7-2505-4BDA-BBFF-D848949B6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F4C88CA6-849B-48B0-B896-E27925572A3E}" type="slidenum">
              <a:rPr kumimoji="0" lang="zh-TW" altLang="en-US">
                <a:solidFill>
                  <a:srgbClr val="045C75"/>
                </a:solidFill>
              </a:rPr>
              <a:pPr/>
              <a:t>4</a:t>
            </a:fld>
            <a:endParaRPr kumimoji="0" lang="zh-TW" altLang="en-US">
              <a:solidFill>
                <a:srgbClr val="045C75"/>
              </a:solidFill>
            </a:endParaRPr>
          </a:p>
        </p:txBody>
      </p:sp>
      <p:sp>
        <p:nvSpPr>
          <p:cNvPr id="15363" name="Rectangle 9">
            <a:extLst>
              <a:ext uri="{FF2B5EF4-FFF2-40B4-BE49-F238E27FC236}">
                <a16:creationId xmlns:a16="http://schemas.microsoft.com/office/drawing/2014/main" id="{C5136F88-FD03-4A9A-8427-BD1DF8084C7D}"/>
              </a:ext>
            </a:extLst>
          </p:cNvPr>
          <p:cNvSpPr>
            <a:spLocks/>
          </p:cNvSpPr>
          <p:nvPr/>
        </p:nvSpPr>
        <p:spPr bwMode="auto">
          <a:xfrm>
            <a:off x="395288" y="477838"/>
            <a:ext cx="854551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zh-TW" altLang="en-US" sz="500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瓦斯燃燒不完全，易導致</a:t>
            </a:r>
            <a:r>
              <a:rPr kumimoji="0" lang="zh-TW" altLang="en-US" sz="5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一氧化碳中毒</a:t>
            </a:r>
            <a:r>
              <a:rPr kumimoji="0" lang="zh-TW" altLang="en-US" sz="500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。使用瓦斯熱水器及瓦斯爐，要注意室內空氣流通，千萬不可將門窗緊閉。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編號版面配置區 3">
            <a:extLst>
              <a:ext uri="{FF2B5EF4-FFF2-40B4-BE49-F238E27FC236}">
                <a16:creationId xmlns:a16="http://schemas.microsoft.com/office/drawing/2014/main" id="{19376598-5BD0-4CE6-B7FB-D9FED3ED0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3B778C7E-87C8-4EE5-9DDE-CDB9E969C3E0}" type="slidenum">
              <a:rPr kumimoji="0" lang="zh-TW" altLang="en-US">
                <a:solidFill>
                  <a:srgbClr val="045C75"/>
                </a:solidFill>
              </a:rPr>
              <a:pPr/>
              <a:t>5</a:t>
            </a:fld>
            <a:endParaRPr kumimoji="0" lang="zh-TW" altLang="en-US">
              <a:solidFill>
                <a:srgbClr val="045C75"/>
              </a:solidFill>
            </a:endParaRPr>
          </a:p>
        </p:txBody>
      </p:sp>
      <p:sp>
        <p:nvSpPr>
          <p:cNvPr id="16387" name="Rectangle 9">
            <a:extLst>
              <a:ext uri="{FF2B5EF4-FFF2-40B4-BE49-F238E27FC236}">
                <a16:creationId xmlns:a16="http://schemas.microsoft.com/office/drawing/2014/main" id="{6EE835AF-348A-452C-AAD8-D0C8F11FD758}"/>
              </a:ext>
            </a:extLst>
          </p:cNvPr>
          <p:cNvSpPr>
            <a:spLocks/>
          </p:cNvSpPr>
          <p:nvPr/>
        </p:nvSpPr>
        <p:spPr bwMode="auto">
          <a:xfrm>
            <a:off x="323850" y="476672"/>
            <a:ext cx="8712646" cy="6217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三、過馬路應利用</a:t>
            </a:r>
            <a:r>
              <a:rPr kumimoji="0"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斑馬線</a:t>
            </a:r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kumimoji="0"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行人穿越道</a:t>
            </a:r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，綠燈通行，注意左右來車。騎</a:t>
            </a:r>
            <a:r>
              <a:rPr kumimoji="0"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自行車</a:t>
            </a:r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要注意安全，</a:t>
            </a:r>
            <a:r>
              <a:rPr kumimoji="0"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靠路邊減速慢行</a:t>
            </a:r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。出門搭乘機車應</a:t>
            </a:r>
            <a:r>
              <a:rPr kumimoji="0"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戴安全帽</a:t>
            </a:r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，開車要</a:t>
            </a:r>
            <a:r>
              <a:rPr kumimoji="0"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繫安全帶</a:t>
            </a:r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，下車使用</a:t>
            </a:r>
            <a:r>
              <a:rPr kumimoji="0"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兩段式開啟車門</a:t>
            </a:r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編號版面配置區 3">
            <a:extLst>
              <a:ext uri="{FF2B5EF4-FFF2-40B4-BE49-F238E27FC236}">
                <a16:creationId xmlns:a16="http://schemas.microsoft.com/office/drawing/2014/main" id="{91A0C0D8-7266-4C8B-BBC7-AA8AE35F8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395D1EF7-68E9-4BF6-A8E6-56FF0B12B5B3}" type="slidenum">
              <a:rPr kumimoji="0" lang="zh-TW" altLang="en-US">
                <a:solidFill>
                  <a:srgbClr val="045C75"/>
                </a:solidFill>
              </a:rPr>
              <a:pPr/>
              <a:t>6</a:t>
            </a:fld>
            <a:endParaRPr kumimoji="0" lang="zh-TW" altLang="en-US">
              <a:solidFill>
                <a:srgbClr val="045C75"/>
              </a:solidFill>
            </a:endParaRPr>
          </a:p>
        </p:txBody>
      </p:sp>
      <p:sp>
        <p:nvSpPr>
          <p:cNvPr id="17411" name="Rectangle 9">
            <a:extLst>
              <a:ext uri="{FF2B5EF4-FFF2-40B4-BE49-F238E27FC236}">
                <a16:creationId xmlns:a16="http://schemas.microsoft.com/office/drawing/2014/main" id="{7709F933-C1EE-4921-8B72-5BA545DC2B66}"/>
              </a:ext>
            </a:extLst>
          </p:cNvPr>
          <p:cNvSpPr>
            <a:spLocks/>
          </p:cNvSpPr>
          <p:nvPr/>
        </p:nvSpPr>
        <p:spPr bwMode="auto">
          <a:xfrm>
            <a:off x="323850" y="908719"/>
            <a:ext cx="8568630" cy="5476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請提醒自己或家人：酒後請勿駕駛汽機車；行車或走路，請勿使用行動電話；騎乘單車或過馬路，</a:t>
            </a:r>
            <a:r>
              <a:rPr kumimoji="0"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避免待在其他車輛的視線死角及內輪差範圍內</a:t>
            </a:r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；建議行人穿著亮色或有反光的衣服。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3">
            <a:extLst>
              <a:ext uri="{FF2B5EF4-FFF2-40B4-BE49-F238E27FC236}">
                <a16:creationId xmlns:a16="http://schemas.microsoft.com/office/drawing/2014/main" id="{E053B8D3-7A3B-4969-A1F1-6BBE7F256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A69073BB-4A39-4F27-97B8-FB0064B9067B}" type="slidenum">
              <a:rPr kumimoji="0" lang="zh-TW" altLang="en-US">
                <a:solidFill>
                  <a:srgbClr val="045C75"/>
                </a:solidFill>
              </a:rPr>
              <a:pPr/>
              <a:t>7</a:t>
            </a:fld>
            <a:endParaRPr kumimoji="0" lang="zh-TW" altLang="en-US">
              <a:solidFill>
                <a:srgbClr val="045C75"/>
              </a:solidFill>
            </a:endParaRPr>
          </a:p>
        </p:txBody>
      </p:sp>
      <p:sp>
        <p:nvSpPr>
          <p:cNvPr id="18435" name="Rectangle 9">
            <a:extLst>
              <a:ext uri="{FF2B5EF4-FFF2-40B4-BE49-F238E27FC236}">
                <a16:creationId xmlns:a16="http://schemas.microsoft.com/office/drawing/2014/main" id="{0D76D767-D5EB-4982-9229-A027F569513D}"/>
              </a:ext>
            </a:extLst>
          </p:cNvPr>
          <p:cNvSpPr>
            <a:spLocks/>
          </p:cNvSpPr>
          <p:nvPr/>
        </p:nvSpPr>
        <p:spPr bwMode="auto">
          <a:xfrm>
            <a:off x="107504" y="177210"/>
            <a:ext cx="9144000" cy="655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zh-TW" altLang="en-US" sz="36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交通安全</a:t>
            </a:r>
            <a:r>
              <a:rPr kumimoji="0" lang="en-US" altLang="zh-TW" sz="36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kumimoji="0" lang="zh-TW" altLang="en-US" sz="36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大守則：</a:t>
            </a:r>
          </a:p>
          <a:p>
            <a:r>
              <a:rPr kumimoji="0" lang="en-US" altLang="zh-TW" sz="36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kumimoji="0"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熟悉路權、遵守法規。</a:t>
            </a:r>
          </a:p>
          <a:p>
            <a:r>
              <a:rPr kumimoji="0" lang="en-US" altLang="zh-TW" sz="36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kumimoji="0"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我看得見您，您看得見我，交通才安全。</a:t>
            </a:r>
          </a:p>
          <a:p>
            <a:r>
              <a:rPr kumimoji="0" lang="en-US" altLang="zh-TW" sz="36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(3)</a:t>
            </a:r>
            <a:r>
              <a:rPr kumimoji="0"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謹守安全空間</a:t>
            </a:r>
            <a:r>
              <a:rPr kumimoji="0"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不作沒有絕對安全把握的交通行為。</a:t>
            </a:r>
          </a:p>
          <a:p>
            <a:r>
              <a:rPr kumimoji="0" lang="en-US" altLang="zh-TW" sz="36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(4)</a:t>
            </a:r>
            <a:r>
              <a:rPr kumimoji="0"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利他用路觀</a:t>
            </a:r>
            <a:r>
              <a:rPr kumimoji="0"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不作妨礙他人安全與方便的交通行為。</a:t>
            </a:r>
          </a:p>
          <a:p>
            <a:r>
              <a:rPr kumimoji="0" lang="en-US" altLang="zh-TW" sz="36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(5)</a:t>
            </a:r>
            <a:r>
              <a:rPr kumimoji="0"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防衛兼顧的安全用路行為</a:t>
            </a:r>
            <a:r>
              <a:rPr kumimoji="0"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不作事故的製造者，也不成為無辜的事故受害者。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編號版面配置區 3">
            <a:extLst>
              <a:ext uri="{FF2B5EF4-FFF2-40B4-BE49-F238E27FC236}">
                <a16:creationId xmlns:a16="http://schemas.microsoft.com/office/drawing/2014/main" id="{CBEA3BB1-9560-4C08-9BAB-907A0B8B1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A6008B3D-F8DD-4012-89CA-D67801818575}" type="slidenum">
              <a:rPr kumimoji="0" lang="zh-TW" altLang="en-US">
                <a:solidFill>
                  <a:srgbClr val="045C75"/>
                </a:solidFill>
              </a:rPr>
              <a:pPr/>
              <a:t>8</a:t>
            </a:fld>
            <a:endParaRPr kumimoji="0" lang="zh-TW" altLang="en-US">
              <a:solidFill>
                <a:srgbClr val="045C75"/>
              </a:solidFill>
            </a:endParaRPr>
          </a:p>
        </p:txBody>
      </p:sp>
      <p:sp>
        <p:nvSpPr>
          <p:cNvPr id="19459" name="Rectangle 9">
            <a:extLst>
              <a:ext uri="{FF2B5EF4-FFF2-40B4-BE49-F238E27FC236}">
                <a16:creationId xmlns:a16="http://schemas.microsoft.com/office/drawing/2014/main" id="{B833A693-6F76-415E-AFB5-55F1F71992E1}"/>
              </a:ext>
            </a:extLst>
          </p:cNvPr>
          <p:cNvSpPr>
            <a:spLocks/>
          </p:cNvSpPr>
          <p:nvPr/>
        </p:nvSpPr>
        <p:spPr bwMode="auto">
          <a:xfrm>
            <a:off x="457200" y="19049"/>
            <a:ext cx="8616950" cy="6337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四、不可用瀏覽暴力或色情網站，不要隨意在網路上公開個人資料及家中作息，</a:t>
            </a:r>
            <a:r>
              <a:rPr kumimoji="0" lang="zh-TW" altLang="en-US" sz="5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不可約陌生網友單獨見面</a:t>
            </a:r>
            <a:r>
              <a:rPr kumimoji="0" lang="zh-TW" altLang="en-US" sz="5000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，以免遭竊或遭受身體侵犯。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編號版面配置區 3">
            <a:extLst>
              <a:ext uri="{FF2B5EF4-FFF2-40B4-BE49-F238E27FC236}">
                <a16:creationId xmlns:a16="http://schemas.microsoft.com/office/drawing/2014/main" id="{CFA74B88-FC1B-43D9-8BB8-CF7018E94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AD675C49-A21E-4731-9853-7D897C8744A8}" type="slidenum">
              <a:rPr kumimoji="0" lang="zh-TW" altLang="en-US">
                <a:solidFill>
                  <a:srgbClr val="045C75"/>
                </a:solidFill>
              </a:rPr>
              <a:pPr/>
              <a:t>9</a:t>
            </a:fld>
            <a:endParaRPr kumimoji="0" lang="zh-TW" altLang="en-US">
              <a:solidFill>
                <a:srgbClr val="045C75"/>
              </a:solidFill>
            </a:endParaRPr>
          </a:p>
        </p:txBody>
      </p:sp>
      <p:sp>
        <p:nvSpPr>
          <p:cNvPr id="20483" name="Rectangle 9">
            <a:extLst>
              <a:ext uri="{FF2B5EF4-FFF2-40B4-BE49-F238E27FC236}">
                <a16:creationId xmlns:a16="http://schemas.microsoft.com/office/drawing/2014/main" id="{E38BDB2D-7087-495F-A2B2-AA26E396A2F9}"/>
              </a:ext>
            </a:extLst>
          </p:cNvPr>
          <p:cNvSpPr>
            <a:spLocks/>
          </p:cNvSpPr>
          <p:nvPr/>
        </p:nvSpPr>
        <p:spPr bwMode="auto">
          <a:xfrm>
            <a:off x="323850" y="-100013"/>
            <a:ext cx="8616950" cy="6337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zh-TW" altLang="en-US" sz="500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身體私密部位，絕</a:t>
            </a:r>
            <a:r>
              <a:rPr kumimoji="0" lang="zh-TW" altLang="en-US" sz="5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不拍攝</a:t>
            </a:r>
            <a:r>
              <a:rPr kumimoji="0" lang="zh-TW" altLang="en-US" sz="500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endParaRPr kumimoji="0" lang="en-US" altLang="zh-TW" sz="5000">
              <a:solidFill>
                <a:srgbClr val="3333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kumimoji="0" lang="zh-TW" altLang="en-US" sz="500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收到他人暴露或性愛照片或影片，</a:t>
            </a:r>
            <a:r>
              <a:rPr kumimoji="0" lang="zh-TW" altLang="en-US" sz="5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不轉傳</a:t>
            </a:r>
            <a:r>
              <a:rPr kumimoji="0" lang="zh-TW" altLang="en-US" sz="500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kumimoji="0" lang="zh-TW" altLang="en-US" sz="5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不持有</a:t>
            </a:r>
            <a:r>
              <a:rPr kumimoji="0" lang="en-US" altLang="zh-TW" sz="500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0" lang="zh-TW" altLang="en-US" sz="500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下載</a:t>
            </a:r>
            <a:r>
              <a:rPr kumimoji="0" lang="en-US" altLang="zh-TW" sz="500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kumimoji="0" lang="zh-TW" altLang="en-US" sz="500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15182</TotalTime>
  <Words>576</Words>
  <Application>Microsoft Office PowerPoint</Application>
  <PresentationFormat>投影片</PresentationFormat>
  <Paragraphs>37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0" baseType="lpstr">
      <vt:lpstr>Arial</vt:lpstr>
      <vt:lpstr>新細明體</vt:lpstr>
      <vt:lpstr>Calibri</vt:lpstr>
      <vt:lpstr>Constantia</vt:lpstr>
      <vt:lpstr>Wingdings 2</vt:lpstr>
      <vt:lpstr>標楷體</vt:lpstr>
      <vt:lpstr>流線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Vadeboncoeur</dc:creator>
  <cp:lastModifiedBy>user</cp:lastModifiedBy>
  <cp:revision>212</cp:revision>
  <dcterms:created xsi:type="dcterms:W3CDTF">2014-08-30T21:31:08Z</dcterms:created>
  <dcterms:modified xsi:type="dcterms:W3CDTF">2024-01-14T12:23:10Z</dcterms:modified>
</cp:coreProperties>
</file>